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1"/>
  </p:notesMasterIdLst>
  <p:handoutMasterIdLst>
    <p:handoutMasterId r:id="rId42"/>
  </p:handoutMasterIdLst>
  <p:sldIdLst>
    <p:sldId id="256" r:id="rId5"/>
    <p:sldId id="257" r:id="rId6"/>
    <p:sldId id="303" r:id="rId7"/>
    <p:sldId id="326" r:id="rId8"/>
    <p:sldId id="327" r:id="rId9"/>
    <p:sldId id="340" r:id="rId10"/>
    <p:sldId id="328" r:id="rId11"/>
    <p:sldId id="341" r:id="rId12"/>
    <p:sldId id="342" r:id="rId13"/>
    <p:sldId id="343" r:id="rId14"/>
    <p:sldId id="348" r:id="rId15"/>
    <p:sldId id="353" r:id="rId16"/>
    <p:sldId id="349" r:id="rId17"/>
    <p:sldId id="354" r:id="rId18"/>
    <p:sldId id="350" r:id="rId19"/>
    <p:sldId id="355" r:id="rId20"/>
    <p:sldId id="351" r:id="rId21"/>
    <p:sldId id="356" r:id="rId22"/>
    <p:sldId id="352" r:id="rId23"/>
    <p:sldId id="357" r:id="rId24"/>
    <p:sldId id="358" r:id="rId25"/>
    <p:sldId id="359" r:id="rId26"/>
    <p:sldId id="332" r:id="rId27"/>
    <p:sldId id="360" r:id="rId28"/>
    <p:sldId id="331" r:id="rId29"/>
    <p:sldId id="361" r:id="rId30"/>
    <p:sldId id="362" r:id="rId31"/>
    <p:sldId id="334" r:id="rId32"/>
    <p:sldId id="335" r:id="rId33"/>
    <p:sldId id="336" r:id="rId34"/>
    <p:sldId id="337" r:id="rId35"/>
    <p:sldId id="338" r:id="rId36"/>
    <p:sldId id="339" r:id="rId37"/>
    <p:sldId id="308" r:id="rId38"/>
    <p:sldId id="309" r:id="rId39"/>
    <p:sldId id="310"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E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81" autoAdjust="0"/>
    <p:restoredTop sz="99826" autoAdjust="0"/>
  </p:normalViewPr>
  <p:slideViewPr>
    <p:cSldViewPr snapToGrid="0" showGuides="1">
      <p:cViewPr varScale="1">
        <p:scale>
          <a:sx n="68" d="100"/>
          <a:sy n="68" d="100"/>
        </p:scale>
        <p:origin x="696" y="66"/>
      </p:cViewPr>
      <p:guideLst>
        <p:guide orient="horz" pos="2160"/>
        <p:guide pos="3840"/>
      </p:guideLst>
    </p:cSldViewPr>
  </p:slideViewPr>
  <p:notesTextViewPr>
    <p:cViewPr>
      <p:scale>
        <a:sx n="1" d="1"/>
        <a:sy n="1" d="1"/>
      </p:scale>
      <p:origin x="0" y="0"/>
    </p:cViewPr>
  </p:notesTextViewPr>
  <p:notesViewPr>
    <p:cSldViewPr snapToGrid="0" showGuides="1">
      <p:cViewPr varScale="1">
        <p:scale>
          <a:sx n="58" d="100"/>
          <a:sy n="58" d="100"/>
        </p:scale>
        <p:origin x="1974"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CEAAF3-9831-450B-8D59-2C09DB96C8FC}" type="datetimeFigureOut">
              <a:rPr lang="en-US"/>
              <a:t>9/8/2020</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34459-7356-44BF-850D-8B30C4FB3B6B}" type="slidenum">
              <a:rPr/>
              <a:t>‹#›</a:t>
            </a:fld>
            <a:endParaRPr/>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0CD79-FC16-4410-AB61-17F26E6D3BC8}" type="datetimeFigureOut">
              <a:rPr lang="en-US"/>
              <a:t>9/8/2020</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C37BE-C303-496D-B5CD-85F2937540FC}" type="slidenum">
              <a:rPr/>
              <a:t>‹#›</a:t>
            </a:fld>
            <a:endParaRPr/>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2406150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2291" name="Notes Placeholder 2"/>
          <p:cNvSpPr>
            <a:spLocks noGrp="1"/>
          </p:cNvSpPr>
          <p:nvPr>
            <p:ph type="body" idx="1"/>
          </p:nvPr>
        </p:nvSpPr>
        <p:spPr>
          <a:noFill/>
        </p:spPr>
        <p:txBody>
          <a:bodyPr/>
          <a:lstStyle/>
          <a:p>
            <a:endParaRPr lang="en-US" altLang="en-US">
              <a:cs typeface="Arial" panose="020B0604020202020204" pitchFamily="34" charset="0"/>
            </a:endParaRPr>
          </a:p>
        </p:txBody>
      </p:sp>
      <p:sp>
        <p:nvSpPr>
          <p:cNvPr id="12292" name="Slide Number Placeholder 3"/>
          <p:cNvSpPr>
            <a:spLocks noGrp="1"/>
          </p:cNvSpPr>
          <p:nvPr>
            <p:ph type="sldNum" sz="quarter" idx="5"/>
          </p:nvPr>
        </p:nvSpPr>
        <p:spPr>
          <a:noFill/>
        </p:spPr>
        <p:txBody>
          <a:bodyPr/>
          <a:lstStyle>
            <a:lvl1pPr defTabSz="965745">
              <a:spcBef>
                <a:spcPct val="30000"/>
              </a:spcBef>
              <a:defRPr sz="1200">
                <a:solidFill>
                  <a:schemeClr val="tx1"/>
                </a:solidFill>
                <a:latin typeface="Verdana" panose="020B0604030504040204" pitchFamily="34" charset="0"/>
                <a:cs typeface="Arial" panose="020B0604020202020204" pitchFamily="34" charset="0"/>
              </a:defRPr>
            </a:lvl1pPr>
            <a:lvl2pPr marL="757066" indent="-291179" defTabSz="965745">
              <a:spcBef>
                <a:spcPct val="30000"/>
              </a:spcBef>
              <a:defRPr sz="1200">
                <a:solidFill>
                  <a:schemeClr val="tx1"/>
                </a:solidFill>
                <a:latin typeface="Verdana" panose="020B0604030504040204" pitchFamily="34" charset="0"/>
                <a:cs typeface="Arial" panose="020B0604020202020204" pitchFamily="34" charset="0"/>
              </a:defRPr>
            </a:lvl2pPr>
            <a:lvl3pPr marL="1164717" indent="-232943" defTabSz="965745">
              <a:spcBef>
                <a:spcPct val="30000"/>
              </a:spcBef>
              <a:defRPr sz="1200">
                <a:solidFill>
                  <a:schemeClr val="tx1"/>
                </a:solidFill>
                <a:latin typeface="Verdana" panose="020B0604030504040204" pitchFamily="34" charset="0"/>
                <a:cs typeface="Arial" panose="020B0604020202020204" pitchFamily="34" charset="0"/>
              </a:defRPr>
            </a:lvl3pPr>
            <a:lvl4pPr marL="1630604" indent="-232943" defTabSz="965745">
              <a:spcBef>
                <a:spcPct val="30000"/>
              </a:spcBef>
              <a:defRPr sz="1200">
                <a:solidFill>
                  <a:schemeClr val="tx1"/>
                </a:solidFill>
                <a:latin typeface="Verdana" panose="020B0604030504040204" pitchFamily="34" charset="0"/>
                <a:cs typeface="Arial" panose="020B0604020202020204" pitchFamily="34" charset="0"/>
              </a:defRPr>
            </a:lvl4pPr>
            <a:lvl5pPr marL="2096491" indent="-232943" defTabSz="965745">
              <a:spcBef>
                <a:spcPct val="30000"/>
              </a:spcBef>
              <a:defRPr sz="1200">
                <a:solidFill>
                  <a:schemeClr val="tx1"/>
                </a:solidFill>
                <a:latin typeface="Verdana" panose="020B0604030504040204" pitchFamily="34" charset="0"/>
                <a:cs typeface="Arial" panose="020B0604020202020204" pitchFamily="34" charset="0"/>
              </a:defRPr>
            </a:lvl5pPr>
            <a:lvl6pPr marL="2562377" indent="-232943" defTabSz="965745" eaLnBrk="0" fontAlgn="base" hangingPunct="0">
              <a:spcBef>
                <a:spcPct val="30000"/>
              </a:spcBef>
              <a:spcAft>
                <a:spcPct val="0"/>
              </a:spcAft>
              <a:defRPr sz="1200">
                <a:solidFill>
                  <a:schemeClr val="tx1"/>
                </a:solidFill>
                <a:latin typeface="Verdana" panose="020B0604030504040204" pitchFamily="34" charset="0"/>
                <a:cs typeface="Arial" panose="020B0604020202020204" pitchFamily="34" charset="0"/>
              </a:defRPr>
            </a:lvl6pPr>
            <a:lvl7pPr marL="3028264" indent="-232943" defTabSz="965745" eaLnBrk="0" fontAlgn="base" hangingPunct="0">
              <a:spcBef>
                <a:spcPct val="30000"/>
              </a:spcBef>
              <a:spcAft>
                <a:spcPct val="0"/>
              </a:spcAft>
              <a:defRPr sz="1200">
                <a:solidFill>
                  <a:schemeClr val="tx1"/>
                </a:solidFill>
                <a:latin typeface="Verdana" panose="020B0604030504040204" pitchFamily="34" charset="0"/>
                <a:cs typeface="Arial" panose="020B0604020202020204" pitchFamily="34" charset="0"/>
              </a:defRPr>
            </a:lvl7pPr>
            <a:lvl8pPr marL="3494151" indent="-232943" defTabSz="965745" eaLnBrk="0" fontAlgn="base" hangingPunct="0">
              <a:spcBef>
                <a:spcPct val="30000"/>
              </a:spcBef>
              <a:spcAft>
                <a:spcPct val="0"/>
              </a:spcAft>
              <a:defRPr sz="1200">
                <a:solidFill>
                  <a:schemeClr val="tx1"/>
                </a:solidFill>
                <a:latin typeface="Verdana" panose="020B0604030504040204" pitchFamily="34" charset="0"/>
                <a:cs typeface="Arial" panose="020B0604020202020204" pitchFamily="34" charset="0"/>
              </a:defRPr>
            </a:lvl8pPr>
            <a:lvl9pPr marL="3960038" indent="-232943" defTabSz="965745" eaLnBrk="0" fontAlgn="base" hangingPunct="0">
              <a:spcBef>
                <a:spcPct val="30000"/>
              </a:spcBef>
              <a:spcAft>
                <a:spcPct val="0"/>
              </a:spcAft>
              <a:defRPr sz="1200">
                <a:solidFill>
                  <a:schemeClr val="tx1"/>
                </a:solidFill>
                <a:latin typeface="Verdana" panose="020B0604030504040204" pitchFamily="34" charset="0"/>
                <a:cs typeface="Arial" panose="020B0604020202020204" pitchFamily="34" charset="0"/>
              </a:defRPr>
            </a:lvl9pPr>
          </a:lstStyle>
          <a:p>
            <a:pPr>
              <a:spcBef>
                <a:spcPct val="0"/>
              </a:spcBef>
            </a:pPr>
            <a:fld id="{A4DF124D-BBA9-4758-A361-8BF2D9A61A65}" type="slidenum">
              <a:rPr lang="en-GB" altLang="en-US" smtClean="0">
                <a:latin typeface="Arial" panose="020B0604020202020204" pitchFamily="34" charset="0"/>
              </a:rPr>
              <a:pPr>
                <a:spcBef>
                  <a:spcPct val="0"/>
                </a:spcBef>
              </a:pPr>
              <a:t>7</a:t>
            </a:fld>
            <a:endParaRPr lang="en-GB" altLang="en-US">
              <a:latin typeface="Arial" panose="020B0604020202020204" pitchFamily="34" charset="0"/>
            </a:endParaRPr>
          </a:p>
        </p:txBody>
      </p:sp>
    </p:spTree>
    <p:extLst>
      <p:ext uri="{BB962C8B-B14F-4D97-AF65-F5344CB8AC3E}">
        <p14:creationId xmlns:p14="http://schemas.microsoft.com/office/powerpoint/2010/main" val="1161455936"/>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5" y="0"/>
            <a:ext cx="1747524" cy="2292094"/>
          </a:xfrm>
          <a:prstGeom prst="rect">
            <a:avLst/>
          </a:prstGeom>
        </p:spPr>
      </p:pic>
      <p:sp>
        <p:nvSpPr>
          <p:cNvPr id="2" name="Title 1"/>
          <p:cNvSpPr>
            <a:spLocks noGrp="1"/>
          </p:cNvSpPr>
          <p:nvPr>
            <p:ph type="ctrTitle"/>
          </p:nvPr>
        </p:nvSpPr>
        <p:spPr>
          <a:xfrm>
            <a:off x="1104900" y="2292094"/>
            <a:ext cx="1009650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898" y="4511784"/>
            <a:ext cx="10096501"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Date Placeholder 3"/>
          <p:cNvSpPr>
            <a:spLocks noGrp="1"/>
          </p:cNvSpPr>
          <p:nvPr>
            <p:ph type="dt" sz="half" idx="10"/>
          </p:nvPr>
        </p:nvSpPr>
        <p:spPr/>
        <p:txBody>
          <a:bodyPr/>
          <a:lstStyle>
            <a:lvl1pPr>
              <a:defRPr baseline="0">
                <a:solidFill>
                  <a:schemeClr val="tx1">
                    <a:lumMod val="20000"/>
                    <a:lumOff val="80000"/>
                  </a:schemeClr>
                </a:solidFill>
              </a:defRPr>
            </a:lvl1pPr>
          </a:lstStyle>
          <a:p>
            <a:fld id="{402B9795-92DC-40DC-A1CA-9A4B349D7824}" type="datetimeFigureOut">
              <a:rPr lang="en-US" smtClean="0"/>
              <a:pPr/>
              <a:t>9/8/2020</a:t>
            </a:fld>
            <a:endParaRPr lang="en-US" dirty="0"/>
          </a:p>
        </p:txBody>
      </p:sp>
      <p:sp>
        <p:nvSpPr>
          <p:cNvPr id="5" name="Footer Placeholder 4"/>
          <p:cNvSpPr>
            <a:spLocks noGrp="1"/>
          </p:cNvSpPr>
          <p:nvPr>
            <p:ph type="ftr" sz="quarter" idx="11"/>
          </p:nvPr>
        </p:nvSpPr>
        <p:spPr/>
        <p:txBody>
          <a:bodyPr/>
          <a:lstStyle>
            <a:lvl1pPr>
              <a:defRPr baseline="0">
                <a:solidFill>
                  <a:schemeClr val="tx1">
                    <a:lumMod val="20000"/>
                    <a:lumOff val="80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baseline="0">
                <a:solidFill>
                  <a:schemeClr val="tx1">
                    <a:lumMod val="20000"/>
                    <a:lumOff val="80000"/>
                  </a:schemeClr>
                </a:solidFill>
              </a:defRPr>
            </a:lvl1pPr>
          </a:lstStyle>
          <a:p>
            <a:fld id="{0FF54DE5-C571-48E8-A5BC-B369434E2F44}" type="slidenum">
              <a:rPr lang="en-US" smtClean="0"/>
              <a:pPr/>
              <a:t>‹#›</a:t>
            </a:fld>
            <a:endParaRPr lang="en-US"/>
          </a:p>
        </p:txBody>
      </p:sp>
    </p:spTree>
    <p:extLst>
      <p:ext uri="{BB962C8B-B14F-4D97-AF65-F5344CB8AC3E}">
        <p14:creationId xmlns:p14="http://schemas.microsoft.com/office/powerpoint/2010/main" val="165975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9/8/2020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8687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1" name="Picture Placeholder 10" descr="An empty placeholder to add an image. Click on the placeholder and select the image that you wish to add."/>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r>
              <a:rPr lang="en-US"/>
              <a:t>Click icon to add picture</a:t>
            </a: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4" name="Group 13"/>
          <p:cNvGrpSpPr/>
          <p:nvPr/>
        </p:nvGrpSpPr>
        <p:grpSpPr>
          <a:xfrm>
            <a:off x="0" y="1143000"/>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pic>
        <p:nvPicPr>
          <p:cNvPr id="10" name="Pictur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5880" y="0"/>
            <a:ext cx="1747524" cy="2292094"/>
          </a:xfrm>
          <a:prstGeom prst="rect">
            <a:avLst/>
          </a:prstGeom>
        </p:spPr>
      </p:pic>
      <p:grpSp>
        <p:nvGrpSpPr>
          <p:cNvPr id="13" name="Group 12"/>
          <p:cNvGrpSpPr/>
          <p:nvPr/>
        </p:nvGrpSpPr>
        <p:grpSpPr>
          <a:xfrm rot="10800000">
            <a:off x="0" y="5645510"/>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67394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2514600"/>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0" y="0"/>
            <a:ext cx="1783188" cy="2971806"/>
          </a:xfrm>
          <a:prstGeom prst="rect">
            <a:avLst/>
          </a:prstGeom>
        </p:spPr>
      </p:pic>
      <p:sp>
        <p:nvSpPr>
          <p:cNvPr id="2" name="Title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1104899" y="4655956"/>
            <a:ext cx="10071099"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2B9795-92DC-40DC-A1CA-9A4B349D7824}" type="datetimeFigureOut">
              <a:rPr lang="en-US"/>
              <a:t>9/8/2020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60267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9/8/2020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52779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4900" y="2424112"/>
            <a:ext cx="4919472" cy="3748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66110" y="2424112"/>
            <a:ext cx="4919472" cy="3748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402B9795-92DC-40DC-A1CA-9A4B349D7824}" type="datetimeFigureOut">
              <a:rPr lang="en-US"/>
              <a:t>9/8/2020</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97101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402B9795-92DC-40DC-A1CA-9A4B349D7824}" type="datetimeFigureOut">
              <a:rPr lang="en-US"/>
              <a:t>9/8/2020</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175811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2B9795-92DC-40DC-A1CA-9A4B349D7824}" type="datetimeFigureOut">
              <a:rPr lang="en-US"/>
              <a:t>9/8/2020</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0241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4384548"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p:cNvSpPr>
            <a:spLocks noGrp="1"/>
          </p:cNvSpPr>
          <p:nvPr>
            <p:ph idx="1"/>
          </p:nvPr>
        </p:nvSpPr>
        <p:spPr>
          <a:xfrm>
            <a:off x="5641848" y="1600199"/>
            <a:ext cx="5445252"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9/8/2020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6976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3396996"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654671" y="1600199"/>
            <a:ext cx="6430912"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5" name="Date Placeholder 4"/>
          <p:cNvSpPr>
            <a:spLocks noGrp="1"/>
          </p:cNvSpPr>
          <p:nvPr>
            <p:ph type="dt" sz="half" idx="10"/>
          </p:nvPr>
        </p:nvSpPr>
        <p:spPr/>
        <p:txBody>
          <a:bodyPr/>
          <a:lstStyle/>
          <a:p>
            <a:fld id="{402B9795-92DC-40DC-A1CA-9A4B349D7824}" type="datetimeFigureOut">
              <a:rPr lang="en-US"/>
              <a:t>9/8/2020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76963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9/8/2020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201207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0" y="365125"/>
            <a:ext cx="1714500" cy="5811838"/>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9/8/2020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grpSp>
        <p:nvGrpSpPr>
          <p:cNvPr id="7" name="Group 6"/>
          <p:cNvGrpSpPr/>
          <p:nvPr/>
        </p:nvGrpSpPr>
        <p:grpSpPr>
          <a:xfrm rot="5400000">
            <a:off x="6514047" y="3228843"/>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49400" y="304800"/>
            <a:ext cx="10642600" cy="1123950"/>
          </a:xfrm>
        </p:spPr>
        <p:txBody>
          <a:bodyPr/>
          <a:lstStyle/>
          <a:p>
            <a:r>
              <a:rPr lang="en-US"/>
              <a:t>Click to edit Master title style</a:t>
            </a:r>
          </a:p>
        </p:txBody>
      </p:sp>
      <p:sp>
        <p:nvSpPr>
          <p:cNvPr id="3" name="Table Placeholder 2"/>
          <p:cNvSpPr>
            <a:spLocks noGrp="1"/>
          </p:cNvSpPr>
          <p:nvPr>
            <p:ph type="tbl" idx="1"/>
          </p:nvPr>
        </p:nvSpPr>
        <p:spPr>
          <a:xfrm>
            <a:off x="1559984" y="1946275"/>
            <a:ext cx="10363200" cy="4114800"/>
          </a:xfrm>
        </p:spPr>
        <p:txBody>
          <a:bodyPr/>
          <a:lstStyle/>
          <a:p>
            <a:endParaRPr lang="en-US"/>
          </a:p>
        </p:txBody>
      </p:sp>
      <p:sp>
        <p:nvSpPr>
          <p:cNvPr id="4" name="Date Placeholder 3"/>
          <p:cNvSpPr>
            <a:spLocks noGrp="1"/>
          </p:cNvSpPr>
          <p:nvPr>
            <p:ph type="dt" sz="half" idx="10"/>
          </p:nvPr>
        </p:nvSpPr>
        <p:spPr>
          <a:xfrm>
            <a:off x="1524000" y="6248400"/>
            <a:ext cx="2540000" cy="457200"/>
          </a:xfrm>
        </p:spPr>
        <p:txBody>
          <a:bodyPr/>
          <a:lstStyle>
            <a:lvl1pPr>
              <a:defRPr/>
            </a:lvl1pPr>
          </a:lstStyle>
          <a:p>
            <a:endParaRPr lang="en-US"/>
          </a:p>
        </p:txBody>
      </p:sp>
      <p:sp>
        <p:nvSpPr>
          <p:cNvPr id="5" name="Footer Placeholder 4"/>
          <p:cNvSpPr>
            <a:spLocks noGrp="1"/>
          </p:cNvSpPr>
          <p:nvPr>
            <p:ph type="ftr" sz="quarter" idx="11"/>
          </p:nvPr>
        </p:nvSpPr>
        <p:spPr>
          <a:xfrm>
            <a:off x="4775200" y="6248400"/>
            <a:ext cx="38608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9347200" y="6248400"/>
            <a:ext cx="2540000" cy="457200"/>
          </a:xfrm>
        </p:spPr>
        <p:txBody>
          <a:bodyPr/>
          <a:lstStyle>
            <a:lvl1pPr>
              <a:defRPr/>
            </a:lvl1pPr>
          </a:lstStyle>
          <a:p>
            <a:fld id="{743C6ED8-4723-E348-9FA9-362DF66CA239}" type="slidenum">
              <a:rPr lang="en-US"/>
              <a:pPr/>
              <a:t>‹#›</a:t>
            </a:fld>
            <a:endParaRPr lang="en-US"/>
          </a:p>
        </p:txBody>
      </p:sp>
    </p:spTree>
    <p:extLst>
      <p:ext uri="{BB962C8B-B14F-4D97-AF65-F5344CB8AC3E}">
        <p14:creationId xmlns:p14="http://schemas.microsoft.com/office/powerpoint/2010/main" val="1877475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E2B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4" name="Date Placehold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baseline="0">
                <a:solidFill>
                  <a:schemeClr val="tx1">
                    <a:lumMod val="75000"/>
                  </a:schemeClr>
                </a:solidFill>
              </a:defRPr>
            </a:lvl1pPr>
          </a:lstStyle>
          <a:p>
            <a:fld id="{402B9795-92DC-40DC-A1CA-9A4B349D7824}" type="datetimeFigureOut">
              <a:rPr lang="en-US" smtClean="0"/>
              <a:pPr/>
              <a:t>9/8/2020</a:t>
            </a:fld>
            <a:endParaRPr lang="en-US"/>
          </a:p>
        </p:txBody>
      </p:sp>
      <p:sp>
        <p:nvSpPr>
          <p:cNvPr id="5" name="Footer Placehold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baseline="0">
                <a:solidFill>
                  <a:schemeClr val="tx1">
                    <a:lumMod val="75000"/>
                  </a:schemeClr>
                </a:solidFill>
              </a:defRPr>
            </a:lvl1pPr>
          </a:lstStyle>
          <a:p>
            <a:endParaRPr lang="en-US"/>
          </a:p>
        </p:txBody>
      </p:sp>
      <p:sp>
        <p:nvSpPr>
          <p:cNvPr id="6" name="Slide Number Placehold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baseline="0">
                <a:solidFill>
                  <a:schemeClr val="tx1">
                    <a:lumMod val="75000"/>
                  </a:schemeClr>
                </a:solidFill>
              </a:defRPr>
            </a:lvl1pPr>
          </a:lstStyle>
          <a:p>
            <a:fld id="{0FF54DE5-C571-48E8-A5BC-B369434E2F44}" type="slidenum">
              <a:rPr lang="en-US" smtClean="0"/>
              <a:pPr/>
              <a:t>‹#›</a:t>
            </a:fld>
            <a:endParaRPr lang="en-US"/>
          </a:p>
        </p:txBody>
      </p:sp>
      <p:grpSp>
        <p:nvGrpSpPr>
          <p:cNvPr id="15" name="Group 14"/>
          <p:cNvGrpSpPr/>
          <p:nvPr/>
        </p:nvGrpSpPr>
        <p:grpSpPr>
          <a:xfrm>
            <a:off x="1103376" y="1219201"/>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1"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buFont typeface="Wingdings" panose="05000000000000000000" pitchFamily="2" charset="2"/>
        <a:buChar char="§"/>
        <a:defRPr sz="18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ye1FyI88aA4"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104900" y="2292094"/>
            <a:ext cx="5734050" cy="2219691"/>
          </a:xfrm>
        </p:spPr>
        <p:txBody>
          <a:bodyPr anchor="ctr">
            <a:normAutofit/>
          </a:bodyPr>
          <a:lstStyle/>
          <a:p>
            <a:r>
              <a:rPr lang="en-US" sz="3600" cap="small" dirty="0"/>
              <a:t>Positive Peer Relationships</a:t>
            </a:r>
          </a:p>
        </p:txBody>
      </p:sp>
      <p:sp>
        <p:nvSpPr>
          <p:cNvPr id="7" name="Subtitle 6"/>
          <p:cNvSpPr>
            <a:spLocks noGrp="1"/>
          </p:cNvSpPr>
          <p:nvPr>
            <p:ph type="subTitle" idx="1"/>
          </p:nvPr>
        </p:nvSpPr>
        <p:spPr/>
        <p:txBody>
          <a:bodyPr>
            <a:normAutofit/>
          </a:bodyPr>
          <a:lstStyle/>
          <a:p>
            <a:r>
              <a:rPr lang="en-US" sz="2000" dirty="0"/>
              <a:t>Module 3</a:t>
            </a:r>
          </a:p>
        </p:txBody>
      </p:sp>
      <p:pic>
        <p:nvPicPr>
          <p:cNvPr id="4" name="Picture Placeholder 3" descr="Open book on table, blurred shelves of books in background"/>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8890" r="8890"/>
          <a:stretch>
            <a:fillRect/>
          </a:stretch>
        </p:blipFill>
        <p:spPr/>
      </p:pic>
    </p:spTree>
    <p:extLst>
      <p:ext uri="{BB962C8B-B14F-4D97-AF65-F5344CB8AC3E}">
        <p14:creationId xmlns:p14="http://schemas.microsoft.com/office/powerpoint/2010/main" val="1652133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Topic to be Covered in this Presentation</a:t>
            </a:r>
          </a:p>
        </p:txBody>
      </p:sp>
      <p:sp>
        <p:nvSpPr>
          <p:cNvPr id="6" name="Content Placeholder 5"/>
          <p:cNvSpPr>
            <a:spLocks noGrp="1"/>
          </p:cNvSpPr>
          <p:nvPr>
            <p:ph idx="1"/>
          </p:nvPr>
        </p:nvSpPr>
        <p:spPr/>
        <p:txBody>
          <a:bodyPr/>
          <a:lstStyle/>
          <a:p>
            <a:pPr lvl="0"/>
            <a:r>
              <a:rPr lang="en-US" dirty="0"/>
              <a:t>Positive peer relationship basics</a:t>
            </a:r>
          </a:p>
          <a:p>
            <a:pPr lvl="0"/>
            <a:r>
              <a:rPr lang="en-US" dirty="0"/>
              <a:t>Group or “team” building</a:t>
            </a:r>
          </a:p>
          <a:p>
            <a:pPr lvl="0"/>
            <a:r>
              <a:rPr lang="en-US" dirty="0"/>
              <a:t>Base groups</a:t>
            </a:r>
          </a:p>
          <a:p>
            <a:pPr lvl="0"/>
            <a:r>
              <a:rPr lang="en-US" dirty="0"/>
              <a:t>Bullying</a:t>
            </a:r>
          </a:p>
        </p:txBody>
      </p:sp>
    </p:spTree>
    <p:extLst>
      <p:ext uri="{BB962C8B-B14F-4D97-AF65-F5344CB8AC3E}">
        <p14:creationId xmlns:p14="http://schemas.microsoft.com/office/powerpoint/2010/main" val="644214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82639" y="754038"/>
            <a:ext cx="9982200" cy="5137095"/>
          </a:xfrm>
        </p:spPr>
        <p:txBody>
          <a:bodyPr>
            <a:normAutofit/>
          </a:bodyPr>
          <a:lstStyle/>
          <a:p>
            <a:pPr marL="0" indent="0" algn="ctr">
              <a:buNone/>
            </a:pPr>
            <a:r>
              <a:rPr lang="en-US" sz="2800" dirty="0"/>
              <a:t>In the previous presentation here in Module 3 you explored the importance of positive relationships between students and teachers.  While, as you have seen, this is a vital component in providing a safe and secure environment in which students can grow and thrive and in which behavior difficulties are minimized. </a:t>
            </a:r>
          </a:p>
        </p:txBody>
      </p:sp>
    </p:spTree>
    <p:extLst>
      <p:ext uri="{BB962C8B-B14F-4D97-AF65-F5344CB8AC3E}">
        <p14:creationId xmlns:p14="http://schemas.microsoft.com/office/powerpoint/2010/main" val="2582215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82639" y="754038"/>
            <a:ext cx="9982200" cy="5137095"/>
          </a:xfrm>
        </p:spPr>
        <p:txBody>
          <a:bodyPr>
            <a:normAutofit/>
          </a:bodyPr>
          <a:lstStyle/>
          <a:p>
            <a:pPr marL="0" indent="0" algn="ctr">
              <a:buNone/>
            </a:pPr>
            <a:r>
              <a:rPr lang="en-US" sz="2800" dirty="0"/>
              <a:t>That relationship, though, is NOT the only important one within a classroom.  In this presentation, you will explore the important relationship between peers.  This is a second vital ingredient in the safe and secure environment where your students can thrive and succeed, both academically and behaviorally.  Let’s start this examination now!</a:t>
            </a:r>
          </a:p>
        </p:txBody>
      </p:sp>
    </p:spTree>
    <p:extLst>
      <p:ext uri="{BB962C8B-B14F-4D97-AF65-F5344CB8AC3E}">
        <p14:creationId xmlns:p14="http://schemas.microsoft.com/office/powerpoint/2010/main" val="3562326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a:t>Why are Positive Peer Relationships So Important?</a:t>
            </a:r>
            <a:endParaRPr lang="en-US" altLang="en-US" dirty="0"/>
          </a:p>
        </p:txBody>
      </p:sp>
      <p:sp>
        <p:nvSpPr>
          <p:cNvPr id="3" name="Content Placeholder 2"/>
          <p:cNvSpPr>
            <a:spLocks noGrp="1"/>
          </p:cNvSpPr>
          <p:nvPr>
            <p:ph idx="1"/>
          </p:nvPr>
        </p:nvSpPr>
        <p:spPr/>
        <p:txBody>
          <a:bodyPr/>
          <a:lstStyle/>
          <a:p>
            <a:r>
              <a:rPr lang="en-US" dirty="0"/>
              <a:t>They contribute to students’ learning more effectively and behaving more responsibly</a:t>
            </a:r>
          </a:p>
          <a:p>
            <a:r>
              <a:rPr lang="en-US" dirty="0"/>
              <a:t>They positively impact students’ academic aspirations, school behavior, motivation, and persistence</a:t>
            </a:r>
          </a:p>
          <a:p>
            <a:r>
              <a:rPr lang="en-US" dirty="0"/>
              <a:t>They can actually mitigate the effects of harsh/inconsistent parental punishment</a:t>
            </a:r>
          </a:p>
          <a:p>
            <a:r>
              <a:rPr lang="en-US" dirty="0"/>
              <a:t>They enhance student optimism and self-satisfaction</a:t>
            </a:r>
          </a:p>
          <a:p>
            <a:r>
              <a:rPr lang="en-US" dirty="0"/>
              <a:t>They can be facilitated in effectively-managed classrooms</a:t>
            </a:r>
          </a:p>
          <a:p>
            <a:endParaRPr lang="en-US" dirty="0"/>
          </a:p>
          <a:p>
            <a:endParaRPr lang="en-US" dirty="0"/>
          </a:p>
          <a:p>
            <a:endParaRPr lang="en-US" dirty="0"/>
          </a:p>
        </p:txBody>
      </p:sp>
    </p:spTree>
    <p:extLst>
      <p:ext uri="{BB962C8B-B14F-4D97-AF65-F5344CB8AC3E}">
        <p14:creationId xmlns:p14="http://schemas.microsoft.com/office/powerpoint/2010/main" val="1835685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dirty="0"/>
              <a:t>Why are Positive Peer Relationships So Important? (cont.)</a:t>
            </a:r>
          </a:p>
        </p:txBody>
      </p:sp>
      <p:pic>
        <p:nvPicPr>
          <p:cNvPr id="2" name="ye1FyI88aA4"/>
          <p:cNvPicPr>
            <a:picLocks noGrp="1" noRot="1" noChangeAspect="1"/>
          </p:cNvPicPr>
          <p:nvPr>
            <p:ph idx="1"/>
            <a:videoFile r:link="rId1"/>
          </p:nvPr>
        </p:nvPicPr>
        <p:blipFill>
          <a:blip r:embed="rId3"/>
          <a:stretch>
            <a:fillRect/>
          </a:stretch>
        </p:blipFill>
        <p:spPr>
          <a:xfrm>
            <a:off x="1104899" y="1758236"/>
            <a:ext cx="7447473" cy="4189204"/>
          </a:xfrm>
          <a:prstGeom prst="rect">
            <a:avLst/>
          </a:prstGeom>
        </p:spPr>
      </p:pic>
      <p:sp>
        <p:nvSpPr>
          <p:cNvPr id="4" name="TextBox 3"/>
          <p:cNvSpPr txBox="1"/>
          <p:nvPr/>
        </p:nvSpPr>
        <p:spPr>
          <a:xfrm>
            <a:off x="1003508" y="1263383"/>
            <a:ext cx="7548864" cy="461665"/>
          </a:xfrm>
          <a:prstGeom prst="rect">
            <a:avLst/>
          </a:prstGeom>
          <a:noFill/>
        </p:spPr>
        <p:txBody>
          <a:bodyPr wrap="square" rtlCol="0">
            <a:spAutoFit/>
          </a:bodyPr>
          <a:lstStyle/>
          <a:p>
            <a:r>
              <a:rPr lang="en-US" sz="2400" dirty="0"/>
              <a:t>Here is one example of what they can do.</a:t>
            </a:r>
          </a:p>
        </p:txBody>
      </p:sp>
      <p:sp>
        <p:nvSpPr>
          <p:cNvPr id="3" name="TextBox 2"/>
          <p:cNvSpPr txBox="1"/>
          <p:nvPr/>
        </p:nvSpPr>
        <p:spPr>
          <a:xfrm>
            <a:off x="1003508" y="5968220"/>
            <a:ext cx="8163791" cy="923330"/>
          </a:xfrm>
          <a:prstGeom prst="rect">
            <a:avLst/>
          </a:prstGeom>
          <a:noFill/>
        </p:spPr>
        <p:txBody>
          <a:bodyPr wrap="square" rtlCol="0">
            <a:spAutoFit/>
          </a:bodyPr>
          <a:lstStyle/>
          <a:p>
            <a:pPr marL="509588" indent="-509588"/>
            <a:r>
              <a:rPr lang="en-US" dirty="0"/>
              <a:t>Bravo-Willey, L. [</a:t>
            </a:r>
            <a:r>
              <a:rPr lang="en-US" dirty="0" err="1"/>
              <a:t>TEDx</a:t>
            </a:r>
            <a:r>
              <a:rPr lang="en-US" dirty="0"/>
              <a:t> Talks]. (2014, June 26). </a:t>
            </a:r>
            <a:r>
              <a:rPr lang="en-US" i="1" dirty="0"/>
              <a:t>Positive peer pressure in schools</a:t>
            </a:r>
            <a:r>
              <a:rPr lang="en-US" dirty="0"/>
              <a:t> </a:t>
            </a:r>
            <a:r>
              <a:rPr lang="en-US" i="1" dirty="0"/>
              <a:t>| Leyla Bravo-Willey | </a:t>
            </a:r>
            <a:r>
              <a:rPr lang="en-US" i="1" dirty="0" err="1"/>
              <a:t>TEDxTeachers</a:t>
            </a:r>
            <a:r>
              <a:rPr lang="en-US" i="1" dirty="0"/>
              <a:t> College </a:t>
            </a:r>
            <a:r>
              <a:rPr lang="en-US" dirty="0"/>
              <a:t>[Video file]. Retrieved from https://youtu.be/ye1FyI88aA4</a:t>
            </a:r>
          </a:p>
        </p:txBody>
      </p:sp>
    </p:spTree>
    <p:extLst>
      <p:ext uri="{BB962C8B-B14F-4D97-AF65-F5344CB8AC3E}">
        <p14:creationId xmlns:p14="http://schemas.microsoft.com/office/powerpoint/2010/main" val="295626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tLang="en-US" dirty="0"/>
              <a:t>Why is it Difficult to Facilitate Positive Peer Relationships in School?</a:t>
            </a:r>
          </a:p>
        </p:txBody>
      </p:sp>
      <p:sp>
        <p:nvSpPr>
          <p:cNvPr id="8195" name="Content Placeholder 2"/>
          <p:cNvSpPr>
            <a:spLocks noGrp="1"/>
          </p:cNvSpPr>
          <p:nvPr>
            <p:ph idx="1"/>
          </p:nvPr>
        </p:nvSpPr>
        <p:spPr/>
        <p:txBody>
          <a:bodyPr/>
          <a:lstStyle/>
          <a:p>
            <a:r>
              <a:rPr lang="en-US" altLang="en-US" dirty="0"/>
              <a:t>Larger classes</a:t>
            </a:r>
          </a:p>
          <a:p>
            <a:r>
              <a:rPr lang="en-US" altLang="en-US" dirty="0"/>
              <a:t>Emphasis on test scores</a:t>
            </a:r>
          </a:p>
          <a:p>
            <a:r>
              <a:rPr lang="en-US" altLang="en-US" dirty="0"/>
              <a:t>Student mobility</a:t>
            </a:r>
          </a:p>
          <a:p>
            <a:r>
              <a:rPr lang="en-US" altLang="en-US" dirty="0"/>
              <a:t>Increasingly diverse student populations</a:t>
            </a:r>
          </a:p>
          <a:p>
            <a:r>
              <a:rPr lang="en-US" altLang="en-US" dirty="0"/>
              <a:t>Time</a:t>
            </a:r>
          </a:p>
          <a:p>
            <a:r>
              <a:rPr lang="en-US" altLang="en-US" dirty="0"/>
              <a:t>Competition </a:t>
            </a:r>
          </a:p>
          <a:p>
            <a:r>
              <a:rPr lang="en-US" altLang="en-US" dirty="0"/>
              <a:t>Difficulty in managing </a:t>
            </a:r>
            <a:r>
              <a:rPr lang="en-US" altLang="en-US" dirty="0" err="1"/>
              <a:t>elationships</a:t>
            </a:r>
            <a:r>
              <a:rPr lang="en-US" altLang="en-US" dirty="0"/>
              <a:t> in highly interactive environments</a:t>
            </a:r>
          </a:p>
        </p:txBody>
      </p:sp>
    </p:spTree>
    <p:extLst>
      <p:ext uri="{BB962C8B-B14F-4D97-AF65-F5344CB8AC3E}">
        <p14:creationId xmlns:p14="http://schemas.microsoft.com/office/powerpoint/2010/main" val="3670912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78878" y="1504618"/>
            <a:ext cx="9982200" cy="4572000"/>
          </a:xfrm>
        </p:spPr>
        <p:txBody>
          <a:bodyPr>
            <a:normAutofit/>
          </a:bodyPr>
          <a:lstStyle/>
          <a:p>
            <a:pPr marL="0" indent="0" algn="ctr">
              <a:buNone/>
            </a:pPr>
            <a:r>
              <a:rPr lang="en-US" sz="2800" dirty="0"/>
              <a:t>Increasing positive peer relationships really means building group cohesion, also known as team building.  Let’s now take a look at how a teacher can do this.</a:t>
            </a:r>
          </a:p>
        </p:txBody>
      </p:sp>
    </p:spTree>
    <p:extLst>
      <p:ext uri="{BB962C8B-B14F-4D97-AF65-F5344CB8AC3E}">
        <p14:creationId xmlns:p14="http://schemas.microsoft.com/office/powerpoint/2010/main" val="555708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Stages in Group Development</a:t>
            </a:r>
          </a:p>
        </p:txBody>
      </p:sp>
      <p:sp>
        <p:nvSpPr>
          <p:cNvPr id="3" name="Content Placeholder 2"/>
          <p:cNvSpPr>
            <a:spLocks noGrp="1"/>
          </p:cNvSpPr>
          <p:nvPr>
            <p:ph idx="1"/>
          </p:nvPr>
        </p:nvSpPr>
        <p:spPr/>
        <p:txBody>
          <a:bodyPr/>
          <a:lstStyle/>
          <a:p>
            <a:r>
              <a:rPr lang="en-US" dirty="0"/>
              <a:t>Bruce </a:t>
            </a:r>
            <a:r>
              <a:rPr lang="en-US" dirty="0" err="1"/>
              <a:t>Tuckman</a:t>
            </a:r>
            <a:r>
              <a:rPr lang="en-US" dirty="0"/>
              <a:t> presented a model of five stages (forming, storming, norming, and performing) in order to develop as a group</a:t>
            </a:r>
          </a:p>
        </p:txBody>
      </p:sp>
    </p:spTree>
    <p:extLst>
      <p:ext uri="{BB962C8B-B14F-4D97-AF65-F5344CB8AC3E}">
        <p14:creationId xmlns:p14="http://schemas.microsoft.com/office/powerpoint/2010/main" val="16130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Stages in Group Development (cont.)</a:t>
            </a:r>
          </a:p>
        </p:txBody>
      </p:sp>
      <p:sp>
        <p:nvSpPr>
          <p:cNvPr id="4" name="Text Placeholder 3"/>
          <p:cNvSpPr>
            <a:spLocks noGrp="1"/>
          </p:cNvSpPr>
          <p:nvPr>
            <p:ph type="body" idx="1"/>
          </p:nvPr>
        </p:nvSpPr>
        <p:spPr/>
        <p:txBody>
          <a:bodyPr/>
          <a:lstStyle/>
          <a:p>
            <a:r>
              <a:rPr lang="en-US" dirty="0" err="1"/>
              <a:t>Tuckman</a:t>
            </a:r>
            <a:endParaRPr lang="en-US" dirty="0"/>
          </a:p>
        </p:txBody>
      </p:sp>
      <p:sp>
        <p:nvSpPr>
          <p:cNvPr id="3" name="Content Placeholder 2"/>
          <p:cNvSpPr>
            <a:spLocks noGrp="1"/>
          </p:cNvSpPr>
          <p:nvPr>
            <p:ph sz="half" idx="2"/>
          </p:nvPr>
        </p:nvSpPr>
        <p:spPr/>
        <p:txBody>
          <a:bodyPr/>
          <a:lstStyle/>
          <a:p>
            <a:pPr marL="0" indent="0">
              <a:buNone/>
            </a:pPr>
            <a:r>
              <a:rPr lang="en-US" dirty="0"/>
              <a:t>  </a:t>
            </a:r>
          </a:p>
          <a:p>
            <a:r>
              <a:rPr lang="en-US" dirty="0"/>
              <a:t>Orientation (Forming)</a:t>
            </a:r>
          </a:p>
          <a:p>
            <a:r>
              <a:rPr lang="en-US" dirty="0"/>
              <a:t>Power struggle (Storming)</a:t>
            </a:r>
          </a:p>
          <a:p>
            <a:r>
              <a:rPr lang="en-US" dirty="0"/>
              <a:t>Cooperation and integration (Norming)</a:t>
            </a:r>
          </a:p>
          <a:p>
            <a:r>
              <a:rPr lang="en-US" dirty="0"/>
              <a:t>Synergy (Performing)</a:t>
            </a:r>
          </a:p>
          <a:p>
            <a:r>
              <a:rPr lang="en-US" dirty="0"/>
              <a:t>Closure (Adjourning)</a:t>
            </a:r>
          </a:p>
          <a:p>
            <a:endParaRPr lang="en-US" dirty="0"/>
          </a:p>
        </p:txBody>
      </p:sp>
      <p:sp>
        <p:nvSpPr>
          <p:cNvPr id="5" name="Text Placeholder 4"/>
          <p:cNvSpPr>
            <a:spLocks noGrp="1"/>
          </p:cNvSpPr>
          <p:nvPr>
            <p:ph type="body" sz="quarter" idx="3"/>
          </p:nvPr>
        </p:nvSpPr>
        <p:spPr/>
        <p:txBody>
          <a:bodyPr/>
          <a:lstStyle/>
          <a:p>
            <a:r>
              <a:rPr lang="en-US" dirty="0"/>
              <a:t>Your Text</a:t>
            </a:r>
          </a:p>
        </p:txBody>
      </p:sp>
      <p:sp>
        <p:nvSpPr>
          <p:cNvPr id="6" name="Content Placeholder 5"/>
          <p:cNvSpPr>
            <a:spLocks noGrp="1"/>
          </p:cNvSpPr>
          <p:nvPr>
            <p:ph sz="quarter" idx="4"/>
          </p:nvPr>
        </p:nvSpPr>
        <p:spPr/>
        <p:txBody>
          <a:bodyPr/>
          <a:lstStyle/>
          <a:p>
            <a:r>
              <a:rPr lang="en-US" altLang="en-US" dirty="0"/>
              <a:t>Dependency</a:t>
            </a:r>
          </a:p>
          <a:p>
            <a:r>
              <a:rPr lang="en-US" altLang="en-US" dirty="0"/>
              <a:t>Inclusion or orientation</a:t>
            </a:r>
          </a:p>
          <a:p>
            <a:r>
              <a:rPr lang="en-US" altLang="en-US" dirty="0"/>
              <a:t>Dissatisfaction or control</a:t>
            </a:r>
          </a:p>
          <a:p>
            <a:r>
              <a:rPr lang="en-US" altLang="en-US" dirty="0"/>
              <a:t>Resolution or norming</a:t>
            </a:r>
          </a:p>
          <a:p>
            <a:r>
              <a:rPr lang="en-US" altLang="en-US" dirty="0"/>
              <a:t>Production</a:t>
            </a:r>
          </a:p>
          <a:p>
            <a:r>
              <a:rPr lang="en-US" altLang="en-US" dirty="0"/>
              <a:t>Termination or adjournment</a:t>
            </a:r>
          </a:p>
          <a:p>
            <a:endParaRPr lang="en-US" dirty="0"/>
          </a:p>
        </p:txBody>
      </p:sp>
    </p:spTree>
    <p:extLst>
      <p:ext uri="{BB962C8B-B14F-4D97-AF65-F5344CB8AC3E}">
        <p14:creationId xmlns:p14="http://schemas.microsoft.com/office/powerpoint/2010/main" val="2321911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2 1"/>
          <p:cNvSpPr/>
          <p:nvPr/>
        </p:nvSpPr>
        <p:spPr>
          <a:xfrm>
            <a:off x="-1" y="0"/>
            <a:ext cx="12192001" cy="6857999"/>
          </a:xfrm>
          <a:prstGeom prst="irregularSeal2">
            <a:avLst/>
          </a:prstGeom>
          <a:gradFill flip="none" rotWithShape="1">
            <a:gsLst>
              <a:gs pos="0">
                <a:schemeClr val="accent1">
                  <a:lumMod val="5000"/>
                  <a:lumOff val="95000"/>
                </a:schemeClr>
              </a:gs>
              <a:gs pos="47000">
                <a:schemeClr val="accent1">
                  <a:lumMod val="45000"/>
                  <a:lumOff val="55000"/>
                </a:schemeClr>
              </a:gs>
              <a:gs pos="84000">
                <a:schemeClr val="accent5">
                  <a:lumMod val="75000"/>
                </a:schemeClr>
              </a:gs>
              <a:gs pos="68000">
                <a:schemeClr val="accent1">
                  <a:lumMod val="45000"/>
                  <a:lumOff val="55000"/>
                </a:schemeClr>
              </a:gs>
              <a:gs pos="100000">
                <a:schemeClr val="accent1">
                  <a:lumMod val="30000"/>
                  <a:lumOff val="70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r>
              <a:rPr lang="en-US" sz="5400" b="1" dirty="0">
                <a:solidFill>
                  <a:schemeClr val="accent1"/>
                </a:solidFill>
              </a:rPr>
              <a:t>Orientation (Forming)</a:t>
            </a:r>
          </a:p>
        </p:txBody>
      </p:sp>
    </p:spTree>
    <p:extLst>
      <p:ext uri="{BB962C8B-B14F-4D97-AF65-F5344CB8AC3E}">
        <p14:creationId xmlns:p14="http://schemas.microsoft.com/office/powerpoint/2010/main" val="1893895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Orientation (Forming)</a:t>
            </a:r>
          </a:p>
        </p:txBody>
      </p:sp>
      <p:sp>
        <p:nvSpPr>
          <p:cNvPr id="3" name="Content Placeholder 2"/>
          <p:cNvSpPr>
            <a:spLocks noGrp="1"/>
          </p:cNvSpPr>
          <p:nvPr>
            <p:ph idx="1"/>
          </p:nvPr>
        </p:nvSpPr>
        <p:spPr/>
        <p:txBody>
          <a:bodyPr>
            <a:normAutofit lnSpcReduction="10000"/>
          </a:bodyPr>
          <a:lstStyle/>
          <a:p>
            <a:r>
              <a:rPr lang="en-US" dirty="0"/>
              <a:t>People’s questions</a:t>
            </a:r>
          </a:p>
          <a:p>
            <a:pPr lvl="1"/>
            <a:r>
              <a:rPr lang="en-US" dirty="0"/>
              <a:t>Who is everyone here?</a:t>
            </a:r>
          </a:p>
          <a:p>
            <a:pPr lvl="1"/>
            <a:r>
              <a:rPr lang="en-US" dirty="0"/>
              <a:t>What are our goals?</a:t>
            </a:r>
          </a:p>
          <a:p>
            <a:pPr lvl="1"/>
            <a:r>
              <a:rPr lang="en-US" dirty="0"/>
              <a:t>Do I fit in?</a:t>
            </a:r>
          </a:p>
          <a:p>
            <a:r>
              <a:rPr lang="en-US" dirty="0"/>
              <a:t>Group behavior</a:t>
            </a:r>
          </a:p>
          <a:p>
            <a:pPr lvl="1"/>
            <a:r>
              <a:rPr lang="en-US" dirty="0"/>
              <a:t>Cautious</a:t>
            </a:r>
          </a:p>
          <a:p>
            <a:pPr lvl="1"/>
            <a:r>
              <a:rPr lang="en-US" dirty="0"/>
              <a:t>Polite</a:t>
            </a:r>
          </a:p>
          <a:p>
            <a:pPr lvl="1"/>
            <a:r>
              <a:rPr lang="en-US" dirty="0"/>
              <a:t>Little conflict</a:t>
            </a:r>
          </a:p>
          <a:p>
            <a:r>
              <a:rPr lang="en-US" dirty="0"/>
              <a:t>Leaders</a:t>
            </a:r>
          </a:p>
          <a:p>
            <a:pPr lvl="1"/>
            <a:r>
              <a:rPr lang="en-US" dirty="0"/>
              <a:t>Welcome and introduce members</a:t>
            </a:r>
          </a:p>
          <a:p>
            <a:pPr lvl="1"/>
            <a:r>
              <a:rPr lang="en-US" dirty="0"/>
              <a:t>Confirm purpose/structure</a:t>
            </a:r>
          </a:p>
          <a:p>
            <a:pPr lvl="1"/>
            <a:r>
              <a:rPr lang="en-US" dirty="0"/>
              <a:t>More directive style</a:t>
            </a:r>
          </a:p>
        </p:txBody>
      </p:sp>
    </p:spTree>
    <p:extLst>
      <p:ext uri="{BB962C8B-B14F-4D97-AF65-F5344CB8AC3E}">
        <p14:creationId xmlns:p14="http://schemas.microsoft.com/office/powerpoint/2010/main" val="3532353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2 1"/>
          <p:cNvSpPr/>
          <p:nvPr/>
        </p:nvSpPr>
        <p:spPr>
          <a:xfrm>
            <a:off x="-1" y="0"/>
            <a:ext cx="12192001" cy="6857999"/>
          </a:xfrm>
          <a:prstGeom prst="irregularSeal2">
            <a:avLst/>
          </a:prstGeom>
          <a:gradFill flip="none" rotWithShape="1">
            <a:gsLst>
              <a:gs pos="0">
                <a:schemeClr val="accent1">
                  <a:lumMod val="5000"/>
                  <a:lumOff val="95000"/>
                </a:schemeClr>
              </a:gs>
              <a:gs pos="47000">
                <a:schemeClr val="accent1">
                  <a:lumMod val="45000"/>
                  <a:lumOff val="55000"/>
                </a:schemeClr>
              </a:gs>
              <a:gs pos="84000">
                <a:schemeClr val="accent5">
                  <a:lumMod val="75000"/>
                </a:schemeClr>
              </a:gs>
              <a:gs pos="68000">
                <a:schemeClr val="accent1">
                  <a:lumMod val="45000"/>
                  <a:lumOff val="55000"/>
                </a:schemeClr>
              </a:gs>
              <a:gs pos="100000">
                <a:schemeClr val="accent1">
                  <a:lumMod val="30000"/>
                  <a:lumOff val="70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r>
              <a:rPr lang="en-US" sz="5400" b="1" dirty="0">
                <a:solidFill>
                  <a:schemeClr val="accent1"/>
                </a:solidFill>
              </a:rPr>
              <a:t>Dissatisfaction or Control (Storming)</a:t>
            </a:r>
          </a:p>
        </p:txBody>
      </p:sp>
    </p:spTree>
    <p:extLst>
      <p:ext uri="{BB962C8B-B14F-4D97-AF65-F5344CB8AC3E}">
        <p14:creationId xmlns:p14="http://schemas.microsoft.com/office/powerpoint/2010/main" val="3023812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Dissatisfaction or Control (Forming)</a:t>
            </a:r>
          </a:p>
        </p:txBody>
      </p:sp>
      <p:sp>
        <p:nvSpPr>
          <p:cNvPr id="3" name="Content Placeholder 2"/>
          <p:cNvSpPr>
            <a:spLocks noGrp="1"/>
          </p:cNvSpPr>
          <p:nvPr>
            <p:ph idx="1"/>
          </p:nvPr>
        </p:nvSpPr>
        <p:spPr/>
        <p:txBody>
          <a:bodyPr>
            <a:normAutofit/>
          </a:bodyPr>
          <a:lstStyle/>
          <a:p>
            <a:r>
              <a:rPr lang="en-US" dirty="0"/>
              <a:t>People’s questions</a:t>
            </a:r>
          </a:p>
          <a:p>
            <a:pPr lvl="1"/>
            <a:r>
              <a:rPr lang="en-US" dirty="0"/>
              <a:t>How much influence do I have?  Do other members have?</a:t>
            </a:r>
          </a:p>
          <a:p>
            <a:pPr lvl="1"/>
            <a:r>
              <a:rPr lang="en-US" dirty="0"/>
              <a:t>How do I handle disagreement?</a:t>
            </a:r>
          </a:p>
          <a:p>
            <a:r>
              <a:rPr lang="en-US" dirty="0"/>
              <a:t>Group behavior</a:t>
            </a:r>
          </a:p>
          <a:p>
            <a:pPr lvl="1"/>
            <a:r>
              <a:rPr lang="en-US" dirty="0"/>
              <a:t>Energy and noise</a:t>
            </a:r>
          </a:p>
          <a:p>
            <a:pPr lvl="1"/>
            <a:r>
              <a:rPr lang="en-US" dirty="0"/>
              <a:t>Establishing boundaries</a:t>
            </a:r>
          </a:p>
          <a:p>
            <a:pPr lvl="1"/>
            <a:r>
              <a:rPr lang="en-US" dirty="0"/>
              <a:t>Competition and conflict</a:t>
            </a:r>
          </a:p>
          <a:p>
            <a:r>
              <a:rPr lang="en-US" dirty="0"/>
              <a:t>Leaders</a:t>
            </a:r>
          </a:p>
          <a:p>
            <a:pPr lvl="1"/>
            <a:r>
              <a:rPr lang="en-US" dirty="0"/>
              <a:t>Allow expression</a:t>
            </a:r>
          </a:p>
          <a:p>
            <a:pPr lvl="1"/>
            <a:r>
              <a:rPr lang="en-US" dirty="0"/>
              <a:t>Management resolve disagreements</a:t>
            </a:r>
          </a:p>
          <a:p>
            <a:pPr lvl="1"/>
            <a:r>
              <a:rPr lang="en-US" dirty="0"/>
              <a:t>Encourage two-way communication</a:t>
            </a:r>
            <a:endParaRPr lang="en-US" dirty="0">
              <a:solidFill>
                <a:srgbClr val="418220"/>
              </a:solidFill>
            </a:endParaRPr>
          </a:p>
        </p:txBody>
      </p:sp>
    </p:spTree>
    <p:extLst>
      <p:ext uri="{BB962C8B-B14F-4D97-AF65-F5344CB8AC3E}">
        <p14:creationId xmlns:p14="http://schemas.microsoft.com/office/powerpoint/2010/main" val="4117829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2 1"/>
          <p:cNvSpPr/>
          <p:nvPr/>
        </p:nvSpPr>
        <p:spPr>
          <a:xfrm>
            <a:off x="-1" y="0"/>
            <a:ext cx="12192001" cy="6857999"/>
          </a:xfrm>
          <a:prstGeom prst="irregularSeal2">
            <a:avLst/>
          </a:prstGeom>
          <a:gradFill flip="none" rotWithShape="1">
            <a:gsLst>
              <a:gs pos="0">
                <a:schemeClr val="accent1">
                  <a:lumMod val="5000"/>
                  <a:lumOff val="95000"/>
                </a:schemeClr>
              </a:gs>
              <a:gs pos="47000">
                <a:schemeClr val="accent1">
                  <a:lumMod val="45000"/>
                  <a:lumOff val="55000"/>
                </a:schemeClr>
              </a:gs>
              <a:gs pos="84000">
                <a:schemeClr val="accent5">
                  <a:lumMod val="75000"/>
                </a:schemeClr>
              </a:gs>
              <a:gs pos="68000">
                <a:schemeClr val="accent1">
                  <a:lumMod val="45000"/>
                  <a:lumOff val="55000"/>
                </a:schemeClr>
              </a:gs>
              <a:gs pos="100000">
                <a:schemeClr val="accent1">
                  <a:lumMod val="30000"/>
                  <a:lumOff val="70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r>
              <a:rPr lang="en-US" sz="5400" b="1" dirty="0">
                <a:solidFill>
                  <a:schemeClr val="accent1"/>
                </a:solidFill>
              </a:rPr>
              <a:t>Resolution</a:t>
            </a:r>
          </a:p>
          <a:p>
            <a:pPr algn="ctr"/>
            <a:r>
              <a:rPr lang="en-US" sz="5400" b="1" dirty="0">
                <a:solidFill>
                  <a:schemeClr val="accent1"/>
                </a:solidFill>
              </a:rPr>
              <a:t>(Storming)</a:t>
            </a:r>
          </a:p>
        </p:txBody>
      </p:sp>
    </p:spTree>
    <p:extLst>
      <p:ext uri="{BB962C8B-B14F-4D97-AF65-F5344CB8AC3E}">
        <p14:creationId xmlns:p14="http://schemas.microsoft.com/office/powerpoint/2010/main" val="2857511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Resolution (Storming)</a:t>
            </a:r>
          </a:p>
        </p:txBody>
      </p:sp>
      <p:sp>
        <p:nvSpPr>
          <p:cNvPr id="3" name="Content Placeholder 2"/>
          <p:cNvSpPr>
            <a:spLocks noGrp="1"/>
          </p:cNvSpPr>
          <p:nvPr>
            <p:ph idx="1"/>
          </p:nvPr>
        </p:nvSpPr>
        <p:spPr/>
        <p:txBody>
          <a:bodyPr>
            <a:normAutofit/>
          </a:bodyPr>
          <a:lstStyle/>
          <a:p>
            <a:r>
              <a:rPr lang="en-US" dirty="0"/>
              <a:t>People’s questions</a:t>
            </a:r>
          </a:p>
          <a:p>
            <a:pPr lvl="1"/>
            <a:r>
              <a:rPr lang="en-US" dirty="0"/>
              <a:t>How can we develop relationships?</a:t>
            </a:r>
          </a:p>
          <a:p>
            <a:pPr lvl="1"/>
            <a:r>
              <a:rPr lang="en-US" dirty="0"/>
              <a:t>How successful are we as a group?</a:t>
            </a:r>
          </a:p>
          <a:p>
            <a:r>
              <a:rPr lang="en-US" dirty="0"/>
              <a:t>Group behavior</a:t>
            </a:r>
          </a:p>
          <a:p>
            <a:pPr lvl="1"/>
            <a:r>
              <a:rPr lang="en-US" dirty="0"/>
              <a:t>Openness and understanding</a:t>
            </a:r>
          </a:p>
          <a:p>
            <a:pPr lvl="1"/>
            <a:r>
              <a:rPr lang="en-US" dirty="0"/>
              <a:t>Trust begins</a:t>
            </a:r>
          </a:p>
          <a:p>
            <a:pPr lvl="1"/>
            <a:r>
              <a:rPr lang="en-US" dirty="0"/>
              <a:t>More constructive</a:t>
            </a:r>
            <a:endParaRPr lang="en-US" dirty="0">
              <a:solidFill>
                <a:srgbClr val="418220"/>
              </a:solidFill>
            </a:endParaRPr>
          </a:p>
          <a:p>
            <a:r>
              <a:rPr lang="en-US" dirty="0"/>
              <a:t>Leaders</a:t>
            </a:r>
          </a:p>
          <a:p>
            <a:pPr lvl="1"/>
            <a:r>
              <a:rPr lang="en-US" dirty="0"/>
              <a:t>Talk openly about issues</a:t>
            </a:r>
          </a:p>
          <a:p>
            <a:pPr lvl="1"/>
            <a:r>
              <a:rPr lang="en-US" dirty="0"/>
              <a:t>Maintain vision and purpose</a:t>
            </a:r>
          </a:p>
          <a:p>
            <a:pPr lvl="1"/>
            <a:r>
              <a:rPr lang="en-US" dirty="0"/>
              <a:t>Delegate as much as possible</a:t>
            </a:r>
          </a:p>
        </p:txBody>
      </p:sp>
    </p:spTree>
    <p:extLst>
      <p:ext uri="{BB962C8B-B14F-4D97-AF65-F5344CB8AC3E}">
        <p14:creationId xmlns:p14="http://schemas.microsoft.com/office/powerpoint/2010/main" val="4036571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2 1"/>
          <p:cNvSpPr/>
          <p:nvPr/>
        </p:nvSpPr>
        <p:spPr>
          <a:xfrm>
            <a:off x="-1" y="0"/>
            <a:ext cx="12192001" cy="6857999"/>
          </a:xfrm>
          <a:prstGeom prst="irregularSeal2">
            <a:avLst/>
          </a:prstGeom>
          <a:gradFill flip="none" rotWithShape="1">
            <a:gsLst>
              <a:gs pos="0">
                <a:schemeClr val="accent1">
                  <a:lumMod val="5000"/>
                  <a:lumOff val="95000"/>
                </a:schemeClr>
              </a:gs>
              <a:gs pos="47000">
                <a:schemeClr val="accent1">
                  <a:lumMod val="45000"/>
                  <a:lumOff val="55000"/>
                </a:schemeClr>
              </a:gs>
              <a:gs pos="84000">
                <a:schemeClr val="accent5">
                  <a:lumMod val="75000"/>
                </a:schemeClr>
              </a:gs>
              <a:gs pos="68000">
                <a:schemeClr val="accent1">
                  <a:lumMod val="45000"/>
                  <a:lumOff val="55000"/>
                </a:schemeClr>
              </a:gs>
              <a:gs pos="100000">
                <a:schemeClr val="accent1">
                  <a:lumMod val="30000"/>
                  <a:lumOff val="70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r>
              <a:rPr lang="en-US" sz="5400" b="1" dirty="0">
                <a:solidFill>
                  <a:schemeClr val="accent1"/>
                </a:solidFill>
              </a:rPr>
              <a:t>Production</a:t>
            </a:r>
          </a:p>
          <a:p>
            <a:pPr algn="ctr"/>
            <a:r>
              <a:rPr lang="en-US" sz="5400" b="1" dirty="0">
                <a:solidFill>
                  <a:schemeClr val="accent1"/>
                </a:solidFill>
              </a:rPr>
              <a:t>(Performing)</a:t>
            </a:r>
          </a:p>
        </p:txBody>
      </p:sp>
    </p:spTree>
    <p:extLst>
      <p:ext uri="{BB962C8B-B14F-4D97-AF65-F5344CB8AC3E}">
        <p14:creationId xmlns:p14="http://schemas.microsoft.com/office/powerpoint/2010/main" val="1064981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Production (Performing)</a:t>
            </a:r>
          </a:p>
        </p:txBody>
      </p:sp>
      <p:sp>
        <p:nvSpPr>
          <p:cNvPr id="3" name="Content Placeholder 2"/>
          <p:cNvSpPr>
            <a:spLocks noGrp="1"/>
          </p:cNvSpPr>
          <p:nvPr>
            <p:ph idx="1"/>
          </p:nvPr>
        </p:nvSpPr>
        <p:spPr/>
        <p:txBody>
          <a:bodyPr>
            <a:normAutofit lnSpcReduction="10000"/>
          </a:bodyPr>
          <a:lstStyle/>
          <a:p>
            <a:r>
              <a:rPr lang="en-US" dirty="0"/>
              <a:t>People’s questions</a:t>
            </a:r>
          </a:p>
          <a:p>
            <a:pPr lvl="1"/>
            <a:r>
              <a:rPr lang="en-US" dirty="0"/>
              <a:t>How can we improve?</a:t>
            </a:r>
          </a:p>
          <a:p>
            <a:pPr lvl="1"/>
            <a:r>
              <a:rPr lang="en-US" dirty="0"/>
              <a:t>How can we play to our strengths?</a:t>
            </a:r>
          </a:p>
          <a:p>
            <a:pPr lvl="1"/>
            <a:r>
              <a:rPr lang="en-US" dirty="0"/>
              <a:t>How can we maintain this success? Group behavior</a:t>
            </a:r>
          </a:p>
          <a:p>
            <a:pPr marL="342900" indent="-342900"/>
            <a:r>
              <a:rPr lang="en-US" dirty="0"/>
              <a:t>Group behavior</a:t>
            </a:r>
          </a:p>
          <a:p>
            <a:pPr marL="800100" lvl="1" indent="-342900"/>
            <a:r>
              <a:rPr lang="en-US" dirty="0">
                <a:solidFill>
                  <a:srgbClr val="418220"/>
                </a:solidFill>
              </a:rPr>
              <a:t>Make decisions</a:t>
            </a:r>
          </a:p>
          <a:p>
            <a:pPr marL="800100" lvl="1" indent="-342900"/>
            <a:r>
              <a:rPr lang="en-US" dirty="0">
                <a:solidFill>
                  <a:srgbClr val="418220"/>
                </a:solidFill>
              </a:rPr>
              <a:t>Solve problems</a:t>
            </a:r>
          </a:p>
          <a:p>
            <a:pPr marL="800100" lvl="1" indent="-342900"/>
            <a:r>
              <a:rPr lang="en-US" dirty="0">
                <a:solidFill>
                  <a:srgbClr val="418220"/>
                </a:solidFill>
              </a:rPr>
              <a:t>Highly productive</a:t>
            </a:r>
          </a:p>
          <a:p>
            <a:r>
              <a:rPr lang="en-US" dirty="0"/>
              <a:t>Leaders</a:t>
            </a:r>
          </a:p>
          <a:p>
            <a:pPr lvl="1"/>
            <a:r>
              <a:rPr lang="en-US" dirty="0"/>
              <a:t>Observe and give feedback</a:t>
            </a:r>
          </a:p>
          <a:p>
            <a:pPr lvl="1"/>
            <a:r>
              <a:rPr lang="en-US" dirty="0"/>
              <a:t>Maintain vision and purpose</a:t>
            </a:r>
          </a:p>
          <a:p>
            <a:pPr lvl="1"/>
            <a:r>
              <a:rPr lang="en-US" dirty="0"/>
              <a:t>Develop people</a:t>
            </a:r>
          </a:p>
        </p:txBody>
      </p:sp>
    </p:spTree>
    <p:extLst>
      <p:ext uri="{BB962C8B-B14F-4D97-AF65-F5344CB8AC3E}">
        <p14:creationId xmlns:p14="http://schemas.microsoft.com/office/powerpoint/2010/main" val="4036571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2 1"/>
          <p:cNvSpPr/>
          <p:nvPr/>
        </p:nvSpPr>
        <p:spPr>
          <a:xfrm>
            <a:off x="-1" y="0"/>
            <a:ext cx="12192001" cy="6857999"/>
          </a:xfrm>
          <a:prstGeom prst="irregularSeal2">
            <a:avLst/>
          </a:prstGeom>
          <a:gradFill flip="none" rotWithShape="1">
            <a:gsLst>
              <a:gs pos="0">
                <a:schemeClr val="accent1">
                  <a:lumMod val="5000"/>
                  <a:lumOff val="95000"/>
                </a:schemeClr>
              </a:gs>
              <a:gs pos="47000">
                <a:schemeClr val="accent1">
                  <a:lumMod val="45000"/>
                  <a:lumOff val="55000"/>
                </a:schemeClr>
              </a:gs>
              <a:gs pos="84000">
                <a:schemeClr val="accent5">
                  <a:lumMod val="75000"/>
                </a:schemeClr>
              </a:gs>
              <a:gs pos="68000">
                <a:schemeClr val="accent1">
                  <a:lumMod val="45000"/>
                  <a:lumOff val="55000"/>
                </a:schemeClr>
              </a:gs>
              <a:gs pos="100000">
                <a:schemeClr val="accent1">
                  <a:lumMod val="30000"/>
                  <a:lumOff val="70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r>
              <a:rPr lang="en-US" sz="5400" b="1" dirty="0">
                <a:solidFill>
                  <a:schemeClr val="accent1"/>
                </a:solidFill>
              </a:rPr>
              <a:t>Termination</a:t>
            </a:r>
          </a:p>
          <a:p>
            <a:pPr algn="ctr"/>
            <a:r>
              <a:rPr lang="en-US" sz="5400" b="1" dirty="0">
                <a:solidFill>
                  <a:schemeClr val="accent1"/>
                </a:solidFill>
              </a:rPr>
              <a:t>(Adjourning)</a:t>
            </a:r>
          </a:p>
        </p:txBody>
      </p:sp>
    </p:spTree>
    <p:extLst>
      <p:ext uri="{BB962C8B-B14F-4D97-AF65-F5344CB8AC3E}">
        <p14:creationId xmlns:p14="http://schemas.microsoft.com/office/powerpoint/2010/main" val="4132269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Termination (Adjourning)</a:t>
            </a:r>
          </a:p>
        </p:txBody>
      </p:sp>
      <p:sp>
        <p:nvSpPr>
          <p:cNvPr id="3" name="Content Placeholder 2"/>
          <p:cNvSpPr>
            <a:spLocks noGrp="1"/>
          </p:cNvSpPr>
          <p:nvPr>
            <p:ph idx="1"/>
          </p:nvPr>
        </p:nvSpPr>
        <p:spPr/>
        <p:txBody>
          <a:bodyPr>
            <a:normAutofit/>
          </a:bodyPr>
          <a:lstStyle/>
          <a:p>
            <a:r>
              <a:rPr lang="en-US" dirty="0"/>
              <a:t>People’s questions</a:t>
            </a:r>
          </a:p>
          <a:p>
            <a:pPr lvl="1"/>
            <a:r>
              <a:rPr lang="en-US" dirty="0"/>
              <a:t>Will the team break up?</a:t>
            </a:r>
          </a:p>
          <a:p>
            <a:pPr lvl="1"/>
            <a:r>
              <a:rPr lang="en-US" dirty="0"/>
              <a:t>What did we accomplish?</a:t>
            </a:r>
          </a:p>
          <a:p>
            <a:r>
              <a:rPr lang="en-US" dirty="0"/>
              <a:t>Group behavior</a:t>
            </a:r>
          </a:p>
          <a:p>
            <a:pPr lvl="1"/>
            <a:r>
              <a:rPr lang="en-US" dirty="0"/>
              <a:t>Some may be relieved</a:t>
            </a:r>
          </a:p>
          <a:p>
            <a:pPr lvl="1"/>
            <a:r>
              <a:rPr lang="en-US" dirty="0"/>
              <a:t>Some may find it difficult to to leave (if group was successful) </a:t>
            </a:r>
          </a:p>
          <a:p>
            <a:r>
              <a:rPr lang="en-US" dirty="0"/>
              <a:t>Leaders</a:t>
            </a:r>
          </a:p>
          <a:p>
            <a:pPr lvl="1"/>
            <a:r>
              <a:rPr lang="en-US" dirty="0"/>
              <a:t>Guide members to use newly learned information</a:t>
            </a:r>
            <a:endParaRPr lang="en-US" dirty="0">
              <a:solidFill>
                <a:srgbClr val="418220"/>
              </a:solidFill>
            </a:endParaRPr>
          </a:p>
        </p:txBody>
      </p:sp>
    </p:spTree>
    <p:extLst>
      <p:ext uri="{BB962C8B-B14F-4D97-AF65-F5344CB8AC3E}">
        <p14:creationId xmlns:p14="http://schemas.microsoft.com/office/powerpoint/2010/main" val="4036571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58333" y="1430867"/>
            <a:ext cx="9982200" cy="4572000"/>
          </a:xfrm>
        </p:spPr>
        <p:txBody>
          <a:bodyPr>
            <a:normAutofit/>
          </a:bodyPr>
          <a:lstStyle/>
          <a:p>
            <a:pPr marL="0" indent="0" algn="ctr">
              <a:buNone/>
            </a:pPr>
            <a:r>
              <a:rPr lang="en-US" sz="2800" dirty="0"/>
              <a:t>With this information in mind, let’s move on to how a teacher can use this to improve classroom climate.</a:t>
            </a:r>
          </a:p>
        </p:txBody>
      </p:sp>
    </p:spTree>
    <p:extLst>
      <p:ext uri="{BB962C8B-B14F-4D97-AF65-F5344CB8AC3E}">
        <p14:creationId xmlns:p14="http://schemas.microsoft.com/office/powerpoint/2010/main" val="139234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dirty="0"/>
              <a:t>Teachers who Facilitate Positive Peer Relationships:</a:t>
            </a:r>
          </a:p>
        </p:txBody>
      </p:sp>
      <p:sp>
        <p:nvSpPr>
          <p:cNvPr id="2" name="Content Placeholder 1"/>
          <p:cNvSpPr>
            <a:spLocks noGrp="1"/>
          </p:cNvSpPr>
          <p:nvPr>
            <p:ph idx="1"/>
          </p:nvPr>
        </p:nvSpPr>
        <p:spPr/>
        <p:txBody>
          <a:bodyPr/>
          <a:lstStyle/>
          <a:p>
            <a:r>
              <a:rPr lang="en-US" altLang="en-US"/>
              <a:t>Plan and act, knowing that relationships don’t just happen as a result of proximity</a:t>
            </a:r>
          </a:p>
          <a:p>
            <a:r>
              <a:rPr lang="en-US" altLang="en-US"/>
              <a:t>Use a variety of oral or written activities</a:t>
            </a:r>
          </a:p>
          <a:p>
            <a:r>
              <a:rPr lang="en-US" altLang="en-US"/>
              <a:t>Sometimes plan activities that occur in the context of academic content</a:t>
            </a:r>
          </a:p>
          <a:p>
            <a:r>
              <a:rPr lang="en-US" altLang="en-US"/>
              <a:t>Involve students in activities designed to increase familiarity, build cohesiveness, and identify/appreciate similarities and differences among students</a:t>
            </a:r>
          </a:p>
          <a:p>
            <a:endParaRPr lang="en-US" dirty="0"/>
          </a:p>
        </p:txBody>
      </p:sp>
    </p:spTree>
    <p:extLst>
      <p:ext uri="{BB962C8B-B14F-4D97-AF65-F5344CB8AC3E}">
        <p14:creationId xmlns:p14="http://schemas.microsoft.com/office/powerpoint/2010/main" val="1045186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a:t>Facilitating Peer-to-Peer Positive Feedback . . .</a:t>
            </a:r>
          </a:p>
        </p:txBody>
      </p:sp>
      <p:sp>
        <p:nvSpPr>
          <p:cNvPr id="10243" name="Content Placeholder 2"/>
          <p:cNvSpPr>
            <a:spLocks noGrp="1"/>
          </p:cNvSpPr>
          <p:nvPr>
            <p:ph idx="1"/>
          </p:nvPr>
        </p:nvSpPr>
        <p:spPr/>
        <p:txBody>
          <a:bodyPr/>
          <a:lstStyle/>
          <a:p>
            <a:r>
              <a:rPr lang="en-US" altLang="en-US" dirty="0"/>
              <a:t>Helps ensure that all students feel accepted and appreciated</a:t>
            </a:r>
          </a:p>
          <a:p>
            <a:r>
              <a:rPr lang="en-US" altLang="en-US" dirty="0"/>
              <a:t>Can involve teacher-initiated activities that provide an opportunity to practice effective social skills</a:t>
            </a:r>
          </a:p>
          <a:p>
            <a:r>
              <a:rPr lang="en-US" altLang="en-US" dirty="0"/>
              <a:t>Increases the cohesiveness of the classroom group</a:t>
            </a:r>
          </a:p>
          <a:p>
            <a:r>
              <a:rPr lang="en-US" altLang="en-US" dirty="0"/>
              <a:t>Should reflect activities that are culturally sensitive and encourage all students to feel valued and included</a:t>
            </a:r>
          </a:p>
          <a:p>
            <a:r>
              <a:rPr lang="en-US" altLang="en-US" dirty="0"/>
              <a:t>Sometimes, students must be taught how to be positive and inclusive with one another</a:t>
            </a:r>
          </a:p>
        </p:txBody>
      </p:sp>
    </p:spTree>
    <p:extLst>
      <p:ext uri="{BB962C8B-B14F-4D97-AF65-F5344CB8AC3E}">
        <p14:creationId xmlns:p14="http://schemas.microsoft.com/office/powerpoint/2010/main" val="831379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44222" y="1600200"/>
            <a:ext cx="9982200" cy="4572000"/>
          </a:xfrm>
        </p:spPr>
        <p:txBody>
          <a:bodyPr>
            <a:normAutofit/>
          </a:bodyPr>
          <a:lstStyle/>
          <a:p>
            <a:pPr marL="0" indent="0" algn="ctr">
              <a:buNone/>
            </a:pPr>
            <a:r>
              <a:rPr lang="en-US" sz="2800" dirty="0"/>
              <a:t>Since you have just learned about building teams or groups, let’s now look at a particular kind of group with a very special purpose.</a:t>
            </a:r>
          </a:p>
        </p:txBody>
      </p:sp>
    </p:spTree>
    <p:extLst>
      <p:ext uri="{BB962C8B-B14F-4D97-AF65-F5344CB8AC3E}">
        <p14:creationId xmlns:p14="http://schemas.microsoft.com/office/powerpoint/2010/main" val="236741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a:t>Base Groups</a:t>
            </a:r>
          </a:p>
        </p:txBody>
      </p:sp>
      <p:sp>
        <p:nvSpPr>
          <p:cNvPr id="4" name="Content Placeholder 2"/>
          <p:cNvSpPr>
            <a:spLocks noGrp="1"/>
          </p:cNvSpPr>
          <p:nvPr>
            <p:ph idx="1"/>
          </p:nvPr>
        </p:nvSpPr>
        <p:spPr/>
        <p:txBody>
          <a:bodyPr/>
          <a:lstStyle/>
          <a:p>
            <a:r>
              <a:rPr lang="en-US" altLang="en-US" dirty="0"/>
              <a:t>These are teams of four students who support each other for a term or a year</a:t>
            </a:r>
          </a:p>
          <a:p>
            <a:r>
              <a:rPr lang="en-US" altLang="en-US" dirty="0"/>
              <a:t>They are generally heterogeneous (gender, ethnicity, achievement level)</a:t>
            </a:r>
          </a:p>
          <a:p>
            <a:r>
              <a:rPr lang="en-US" altLang="en-US" dirty="0"/>
              <a:t>They are NOT intended as cooperative learning groups</a:t>
            </a:r>
          </a:p>
          <a:p>
            <a:r>
              <a:rPr lang="en-US" altLang="en-US" dirty="0"/>
              <a:t>Members assist one another with assignment management, catching up after absence, tutoring, homework checking</a:t>
            </a:r>
          </a:p>
          <a:p>
            <a:r>
              <a:rPr lang="en-US" altLang="en-US" dirty="0"/>
              <a:t>They require teacher preparation and student instruction if they are to be effective</a:t>
            </a:r>
          </a:p>
        </p:txBody>
      </p:sp>
    </p:spTree>
    <p:extLst>
      <p:ext uri="{BB962C8B-B14F-4D97-AF65-F5344CB8AC3E}">
        <p14:creationId xmlns:p14="http://schemas.microsoft.com/office/powerpoint/2010/main" val="3922784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86555" y="1586089"/>
            <a:ext cx="9982200" cy="4572000"/>
          </a:xfrm>
        </p:spPr>
        <p:txBody>
          <a:bodyPr>
            <a:normAutofit/>
          </a:bodyPr>
          <a:lstStyle/>
          <a:p>
            <a:pPr marL="0" indent="0" algn="ctr">
              <a:buNone/>
            </a:pPr>
            <a:r>
              <a:rPr lang="en-US" sz="2800" dirty="0"/>
              <a:t>Think for a moment how you might incorporate base groups in your classroom or school.</a:t>
            </a:r>
          </a:p>
        </p:txBody>
      </p:sp>
    </p:spTree>
    <p:extLst>
      <p:ext uri="{BB962C8B-B14F-4D97-AF65-F5344CB8AC3E}">
        <p14:creationId xmlns:p14="http://schemas.microsoft.com/office/powerpoint/2010/main" val="2930284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86555" y="1586089"/>
            <a:ext cx="9982200" cy="4572000"/>
          </a:xfrm>
        </p:spPr>
        <p:txBody>
          <a:bodyPr>
            <a:normAutofit/>
          </a:bodyPr>
          <a:lstStyle/>
          <a:p>
            <a:pPr marL="0" indent="0" algn="ctr">
              <a:buNone/>
            </a:pPr>
            <a:r>
              <a:rPr lang="en-US" sz="2800" dirty="0"/>
              <a:t>One problem that unfortunately seems to be ever growing in today’s society is bullying.  In order to build the safe and comfortable classroom in which your students can thrive academically and socially, it is important to keep bullying out.  It’s now time to examine this important issue.</a:t>
            </a:r>
          </a:p>
        </p:txBody>
      </p:sp>
    </p:spTree>
    <p:extLst>
      <p:ext uri="{BB962C8B-B14F-4D97-AF65-F5344CB8AC3E}">
        <p14:creationId xmlns:p14="http://schemas.microsoft.com/office/powerpoint/2010/main" val="2072390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a:t>Peer Harassment/Bullying:</a:t>
            </a:r>
            <a:endParaRPr lang="en-US" altLang="en-US" dirty="0"/>
          </a:p>
        </p:txBody>
      </p:sp>
      <p:sp>
        <p:nvSpPr>
          <p:cNvPr id="11267" name="Content Placeholder 2"/>
          <p:cNvSpPr>
            <a:spLocks noGrp="1"/>
          </p:cNvSpPr>
          <p:nvPr>
            <p:ph idx="1"/>
          </p:nvPr>
        </p:nvSpPr>
        <p:spPr/>
        <p:txBody>
          <a:bodyPr/>
          <a:lstStyle/>
          <a:p>
            <a:r>
              <a:rPr lang="en-US" altLang="en-US"/>
              <a:t>Reflects face-to-face confrontation or social manipulation</a:t>
            </a:r>
          </a:p>
          <a:p>
            <a:r>
              <a:rPr lang="en-US" altLang="en-US"/>
              <a:t>Involves physical, verbal, or written behavior with the intent of causing distress</a:t>
            </a:r>
          </a:p>
          <a:p>
            <a:r>
              <a:rPr lang="en-US" altLang="en-US"/>
              <a:t>Occurs in relationships characterized by an imbalance of power</a:t>
            </a:r>
          </a:p>
          <a:p>
            <a:r>
              <a:rPr lang="en-US" altLang="en-US"/>
              <a:t>Occurs over a period of time</a:t>
            </a:r>
          </a:p>
          <a:p>
            <a:r>
              <a:rPr lang="en-US" altLang="en-US"/>
              <a:t>Has a strong negative effect on student morale and success</a:t>
            </a:r>
          </a:p>
          <a:p>
            <a:r>
              <a:rPr lang="en-US" altLang="en-US"/>
              <a:t>Can be impacted by teachers’ approach to and skill in classroom management</a:t>
            </a:r>
          </a:p>
          <a:p>
            <a:endParaRPr lang="en-US" altLang="en-US"/>
          </a:p>
          <a:p>
            <a:endParaRPr lang="en-US" altLang="en-US" dirty="0"/>
          </a:p>
        </p:txBody>
      </p:sp>
    </p:spTree>
    <p:extLst>
      <p:ext uri="{BB962C8B-B14F-4D97-AF65-F5344CB8AC3E}">
        <p14:creationId xmlns:p14="http://schemas.microsoft.com/office/powerpoint/2010/main" val="3167030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a:t>Bullies Can Be:</a:t>
            </a:r>
            <a:endParaRPr lang="en-US" altLang="en-US" dirty="0"/>
          </a:p>
        </p:txBody>
      </p:sp>
      <p:sp>
        <p:nvSpPr>
          <p:cNvPr id="11267" name="Content Placeholder 2"/>
          <p:cNvSpPr>
            <a:spLocks noGrp="1"/>
          </p:cNvSpPr>
          <p:nvPr>
            <p:ph idx="1"/>
          </p:nvPr>
        </p:nvSpPr>
        <p:spPr/>
        <p:txBody>
          <a:bodyPr/>
          <a:lstStyle/>
          <a:p>
            <a:r>
              <a:rPr lang="en-US" altLang="en-US" dirty="0"/>
              <a:t>Reactive (act in situations perceived as threatening)</a:t>
            </a:r>
          </a:p>
          <a:p>
            <a:r>
              <a:rPr lang="en-US" altLang="en-US" dirty="0"/>
              <a:t>Proactive (act in a way that is planned/calculated)</a:t>
            </a:r>
          </a:p>
          <a:p>
            <a:r>
              <a:rPr lang="en-US" altLang="en-US" dirty="0"/>
              <a:t>Teachers! </a:t>
            </a:r>
          </a:p>
          <a:p>
            <a:endParaRPr lang="en-US" altLang="en-US" dirty="0"/>
          </a:p>
          <a:p>
            <a:endParaRPr lang="en-US" altLang="en-US" dirty="0"/>
          </a:p>
          <a:p>
            <a:endParaRPr lang="en-US" altLang="en-US" dirty="0"/>
          </a:p>
        </p:txBody>
      </p:sp>
      <p:sp>
        <p:nvSpPr>
          <p:cNvPr id="2" name="TextBox 1"/>
          <p:cNvSpPr txBox="1"/>
          <p:nvPr/>
        </p:nvSpPr>
        <p:spPr>
          <a:xfrm>
            <a:off x="1919111" y="4434064"/>
            <a:ext cx="7930445" cy="1323439"/>
          </a:xfrm>
          <a:prstGeom prst="rect">
            <a:avLst/>
          </a:prstGeom>
          <a:noFill/>
        </p:spPr>
        <p:txBody>
          <a:bodyPr wrap="square" rtlCol="0">
            <a:spAutoFit/>
          </a:bodyPr>
          <a:lstStyle/>
          <a:p>
            <a:pPr algn="ctr"/>
            <a:r>
              <a:rPr lang="en-US" altLang="en-US" sz="2800" dirty="0"/>
              <a:t>Prevention is key in combating bullying, but appropriate response to bullying is also critical.</a:t>
            </a:r>
          </a:p>
          <a:p>
            <a:pPr algn="ctr"/>
            <a:endParaRPr lang="en-US" sz="2400" dirty="0">
              <a:latin typeface="Bauhaus 93" panose="04030905020B02020C02" pitchFamily="82" charset="0"/>
            </a:endParaRPr>
          </a:p>
        </p:txBody>
      </p:sp>
    </p:spTree>
    <p:extLst>
      <p:ext uri="{BB962C8B-B14F-4D97-AF65-F5344CB8AC3E}">
        <p14:creationId xmlns:p14="http://schemas.microsoft.com/office/powerpoint/2010/main" val="1303046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dirty="0"/>
              <a:t>Students Who Are Victims of Bullying Are Disproportionately Those Who . . .</a:t>
            </a:r>
          </a:p>
        </p:txBody>
      </p:sp>
      <p:sp>
        <p:nvSpPr>
          <p:cNvPr id="11267" name="Content Placeholder 2"/>
          <p:cNvSpPr>
            <a:spLocks noGrp="1"/>
          </p:cNvSpPr>
          <p:nvPr>
            <p:ph idx="1"/>
          </p:nvPr>
        </p:nvSpPr>
        <p:spPr/>
        <p:txBody>
          <a:bodyPr/>
          <a:lstStyle/>
          <a:p>
            <a:r>
              <a:rPr lang="en-US" altLang="en-US" dirty="0"/>
              <a:t>Belong to a non-white cultural group</a:t>
            </a:r>
          </a:p>
          <a:p>
            <a:r>
              <a:rPr lang="en-US" altLang="en-US" dirty="0"/>
              <a:t>Have an identified disability</a:t>
            </a:r>
          </a:p>
          <a:p>
            <a:r>
              <a:rPr lang="en-US" altLang="en-US" dirty="0"/>
              <a:t>Are not heterosexual</a:t>
            </a:r>
          </a:p>
          <a:p>
            <a:endParaRPr lang="en-US" altLang="en-US" dirty="0"/>
          </a:p>
        </p:txBody>
      </p:sp>
      <p:sp>
        <p:nvSpPr>
          <p:cNvPr id="4" name="TextBox 3"/>
          <p:cNvSpPr txBox="1"/>
          <p:nvPr/>
        </p:nvSpPr>
        <p:spPr>
          <a:xfrm>
            <a:off x="828208" y="4448175"/>
            <a:ext cx="10563692" cy="1754326"/>
          </a:xfrm>
          <a:prstGeom prst="rect">
            <a:avLst/>
          </a:prstGeom>
          <a:noFill/>
        </p:spPr>
        <p:txBody>
          <a:bodyPr wrap="square" rtlCol="0">
            <a:spAutoFit/>
          </a:bodyPr>
          <a:lstStyle/>
          <a:p>
            <a:pPr algn="ctr"/>
            <a:r>
              <a:rPr lang="en-US" altLang="en-US" sz="2800" dirty="0"/>
              <a:t>Teachers must work to counteract the biases that lead to bullying of all students, with particular attention to students in these groups.</a:t>
            </a:r>
          </a:p>
          <a:p>
            <a:pPr algn="ctr"/>
            <a:endParaRPr lang="en-US" sz="2400" dirty="0">
              <a:latin typeface="Bauhaus 93" panose="04030905020B02020C02" pitchFamily="82" charset="0"/>
            </a:endParaRPr>
          </a:p>
        </p:txBody>
      </p:sp>
    </p:spTree>
    <p:extLst>
      <p:ext uri="{BB962C8B-B14F-4D97-AF65-F5344CB8AC3E}">
        <p14:creationId xmlns:p14="http://schemas.microsoft.com/office/powerpoint/2010/main" val="850208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a:t>Responding to Bullying:</a:t>
            </a:r>
            <a:endParaRPr lang="en-US" altLang="en-US" dirty="0"/>
          </a:p>
        </p:txBody>
      </p:sp>
      <p:sp>
        <p:nvSpPr>
          <p:cNvPr id="11267" name="Content Placeholder 2"/>
          <p:cNvSpPr>
            <a:spLocks noGrp="1"/>
          </p:cNvSpPr>
          <p:nvPr>
            <p:ph idx="1"/>
          </p:nvPr>
        </p:nvSpPr>
        <p:spPr/>
        <p:txBody>
          <a:bodyPr/>
          <a:lstStyle/>
          <a:p>
            <a:r>
              <a:rPr lang="en-US" altLang="en-US" dirty="0"/>
              <a:t>Typically involves increasing adult supervision, discussing the behavior with the bully, and administering punishment (which is often ineffective) </a:t>
            </a:r>
          </a:p>
          <a:p>
            <a:r>
              <a:rPr lang="en-US" altLang="en-US" dirty="0"/>
              <a:t>Should focus first on providing support to the victim</a:t>
            </a:r>
          </a:p>
          <a:p>
            <a:pPr lvl="1"/>
            <a:r>
              <a:rPr lang="en-US" altLang="en-US" dirty="0"/>
              <a:t>Teach the bullied student how to assertively state his/her rights to the bully</a:t>
            </a:r>
          </a:p>
          <a:p>
            <a:pPr lvl="1"/>
            <a:r>
              <a:rPr lang="en-US" altLang="en-US" dirty="0"/>
              <a:t>Be a collaborative effort among home, school, and community</a:t>
            </a:r>
          </a:p>
          <a:p>
            <a:pPr lvl="1"/>
            <a:r>
              <a:rPr lang="en-US" altLang="en-US" dirty="0"/>
              <a:t>Help the bully learn alternate ways to meet the unmet need</a:t>
            </a:r>
          </a:p>
          <a:p>
            <a:endParaRPr lang="en-US" altLang="en-US" dirty="0"/>
          </a:p>
          <a:p>
            <a:endParaRPr lang="en-US" altLang="en-US" dirty="0"/>
          </a:p>
        </p:txBody>
      </p:sp>
    </p:spTree>
    <p:extLst>
      <p:ext uri="{BB962C8B-B14F-4D97-AF65-F5344CB8AC3E}">
        <p14:creationId xmlns:p14="http://schemas.microsoft.com/office/powerpoint/2010/main" val="3701366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a:t>Further Suggestions for Responding to Instances of Bullying</a:t>
            </a:r>
          </a:p>
        </p:txBody>
      </p:sp>
      <p:sp>
        <p:nvSpPr>
          <p:cNvPr id="11267" name="Content Placeholder 2"/>
          <p:cNvSpPr>
            <a:spLocks noGrp="1"/>
          </p:cNvSpPr>
          <p:nvPr>
            <p:ph idx="1"/>
          </p:nvPr>
        </p:nvSpPr>
        <p:spPr/>
        <p:txBody>
          <a:bodyPr/>
          <a:lstStyle/>
          <a:p>
            <a:r>
              <a:rPr lang="en-US" altLang="en-US"/>
              <a:t>Counsel the bully and the bullied separately</a:t>
            </a:r>
          </a:p>
          <a:p>
            <a:r>
              <a:rPr lang="en-US" altLang="en-US"/>
              <a:t>Provide the victim with ongoing support from school adults</a:t>
            </a:r>
          </a:p>
          <a:p>
            <a:r>
              <a:rPr lang="en-US" altLang="en-US"/>
              <a:t>Support the victim in developing stronger peer relationships</a:t>
            </a:r>
          </a:p>
          <a:p>
            <a:r>
              <a:rPr lang="en-US" altLang="en-US"/>
              <a:t>Involve the bully in activities that contribute to the good of the school</a:t>
            </a:r>
          </a:p>
          <a:p>
            <a:r>
              <a:rPr lang="en-US" altLang="en-US"/>
              <a:t>Lead classroom discussions about how to create and maintain a bully-proof environment</a:t>
            </a:r>
          </a:p>
          <a:p>
            <a:endParaRPr lang="en-US" altLang="en-US"/>
          </a:p>
          <a:p>
            <a:endParaRPr lang="en-US" altLang="en-US"/>
          </a:p>
          <a:p>
            <a:endParaRPr lang="en-US" altLang="en-US" dirty="0"/>
          </a:p>
        </p:txBody>
      </p:sp>
    </p:spTree>
    <p:extLst>
      <p:ext uri="{BB962C8B-B14F-4D97-AF65-F5344CB8AC3E}">
        <p14:creationId xmlns:p14="http://schemas.microsoft.com/office/powerpoint/2010/main" val="2419314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a:t>Features of Anti-Bullying Environments</a:t>
            </a:r>
            <a:endParaRPr lang="en-US" altLang="en-US" dirty="0"/>
          </a:p>
        </p:txBody>
      </p:sp>
      <p:sp>
        <p:nvSpPr>
          <p:cNvPr id="11267" name="Content Placeholder 2"/>
          <p:cNvSpPr>
            <a:spLocks noGrp="1"/>
          </p:cNvSpPr>
          <p:nvPr>
            <p:ph idx="1"/>
          </p:nvPr>
        </p:nvSpPr>
        <p:spPr/>
        <p:txBody>
          <a:bodyPr/>
          <a:lstStyle/>
          <a:p>
            <a:r>
              <a:rPr lang="en-US" altLang="en-US"/>
              <a:t>Warm, positive school climate</a:t>
            </a:r>
          </a:p>
          <a:p>
            <a:r>
              <a:rPr lang="en-US" altLang="en-US"/>
              <a:t>Firm, clearly communicated limits on unacceptable behavior</a:t>
            </a:r>
          </a:p>
          <a:p>
            <a:r>
              <a:rPr lang="en-US" altLang="en-US"/>
              <a:t>Non-hostile, non-physical sanctions applied immediately and consistently</a:t>
            </a:r>
          </a:p>
          <a:p>
            <a:r>
              <a:rPr lang="en-US" altLang="en-US"/>
              <a:t>Continuous monitoring of student behavior</a:t>
            </a:r>
          </a:p>
          <a:p>
            <a:r>
              <a:rPr lang="en-US" altLang="en-US"/>
              <a:t>Adult mediation of student interactions and assumption of authority to stop bullying when it is observed</a:t>
            </a:r>
          </a:p>
          <a:p>
            <a:r>
              <a:rPr lang="en-US" altLang="en-US"/>
              <a:t>Continued discussion of bullying across all members of the community</a:t>
            </a:r>
          </a:p>
          <a:p>
            <a:endParaRPr lang="en-US" altLang="en-US"/>
          </a:p>
          <a:p>
            <a:endParaRPr lang="en-US" altLang="en-US"/>
          </a:p>
          <a:p>
            <a:endParaRPr lang="en-US" altLang="en-US" dirty="0"/>
          </a:p>
        </p:txBody>
      </p:sp>
    </p:spTree>
    <p:extLst>
      <p:ext uri="{BB962C8B-B14F-4D97-AF65-F5344CB8AC3E}">
        <p14:creationId xmlns:p14="http://schemas.microsoft.com/office/powerpoint/2010/main" val="2134188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 this second presentation in Module 3, you explored:</a:t>
            </a:r>
          </a:p>
        </p:txBody>
      </p:sp>
      <p:sp>
        <p:nvSpPr>
          <p:cNvPr id="3" name="Content Placeholder 2"/>
          <p:cNvSpPr>
            <a:spLocks noGrp="1"/>
          </p:cNvSpPr>
          <p:nvPr>
            <p:ph idx="1"/>
          </p:nvPr>
        </p:nvSpPr>
        <p:spPr/>
        <p:txBody>
          <a:bodyPr>
            <a:normAutofit/>
          </a:bodyPr>
          <a:lstStyle/>
          <a:p>
            <a:pPr lvl="0"/>
            <a:r>
              <a:rPr lang="en-US" dirty="0"/>
              <a:t>Positive peer relationship basics</a:t>
            </a:r>
          </a:p>
          <a:p>
            <a:pPr lvl="0"/>
            <a:r>
              <a:rPr lang="en-US" dirty="0"/>
              <a:t>Group or “team” building</a:t>
            </a:r>
          </a:p>
          <a:p>
            <a:pPr lvl="0"/>
            <a:r>
              <a:rPr lang="en-US" dirty="0"/>
              <a:t>Base groups</a:t>
            </a:r>
          </a:p>
          <a:p>
            <a:pPr lvl="0"/>
            <a:r>
              <a:rPr lang="en-US" dirty="0"/>
              <a:t>Bullying</a:t>
            </a:r>
          </a:p>
        </p:txBody>
      </p:sp>
    </p:spTree>
    <p:extLst>
      <p:ext uri="{BB962C8B-B14F-4D97-AF65-F5344CB8AC3E}">
        <p14:creationId xmlns:p14="http://schemas.microsoft.com/office/powerpoint/2010/main" val="1550668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Before moving forward . . .</a:t>
            </a:r>
          </a:p>
        </p:txBody>
      </p:sp>
      <p:sp>
        <p:nvSpPr>
          <p:cNvPr id="3" name="Content Placeholder 2"/>
          <p:cNvSpPr>
            <a:spLocks noGrp="1"/>
          </p:cNvSpPr>
          <p:nvPr>
            <p:ph idx="1"/>
          </p:nvPr>
        </p:nvSpPr>
        <p:spPr/>
        <p:txBody>
          <a:bodyPr/>
          <a:lstStyle/>
          <a:p>
            <a:r>
              <a:rPr lang="en-US" dirty="0"/>
              <a:t>Review the previous slide</a:t>
            </a:r>
          </a:p>
          <a:p>
            <a:r>
              <a:rPr lang="en-US" dirty="0"/>
              <a:t>Decide if you are comfortable with the information presented in this presentation</a:t>
            </a:r>
          </a:p>
          <a:p>
            <a:pPr lvl="1"/>
            <a:r>
              <a:rPr lang="en-US" dirty="0"/>
              <a:t>If you are not comfortable, please go back and view all or part of this presentation again; if you continue to have questions, then please use the </a:t>
            </a:r>
            <a:r>
              <a:rPr lang="en-US" b="1" dirty="0"/>
              <a:t>Ask Questions Here! </a:t>
            </a:r>
            <a:r>
              <a:rPr lang="en-US" dirty="0"/>
              <a:t>page in the </a:t>
            </a:r>
            <a:r>
              <a:rPr lang="en-US" b="1" i="1" dirty="0"/>
              <a:t>Getting Started</a:t>
            </a:r>
            <a:r>
              <a:rPr lang="en-US" dirty="0"/>
              <a:t> area to get assistance</a:t>
            </a:r>
          </a:p>
          <a:p>
            <a:pPr lvl="1"/>
            <a:r>
              <a:rPr lang="en-US" dirty="0"/>
              <a:t>If you are comfortable, then you may with the remaining steps to cover in Module 3</a:t>
            </a:r>
          </a:p>
        </p:txBody>
      </p:sp>
    </p:spTree>
    <p:extLst>
      <p:ext uri="{BB962C8B-B14F-4D97-AF65-F5344CB8AC3E}">
        <p14:creationId xmlns:p14="http://schemas.microsoft.com/office/powerpoint/2010/main" val="2946531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92573" y="2088107"/>
            <a:ext cx="8134065" cy="1802558"/>
          </a:xfrm>
          <a:prstGeom prst="rect">
            <a:avLst/>
          </a:prstGeom>
          <a:noFill/>
        </p:spPr>
        <p:txBody>
          <a:bodyPr wrap="none" lIns="91440" tIns="45720" rIns="91440" bIns="45720">
            <a:prstTxWarp prst="textCanUp">
              <a:avLst/>
            </a:prstTxWarp>
            <a:spAutoFit/>
          </a:bodyPr>
          <a:lstStyle/>
          <a:p>
            <a:pPr algn="ctr"/>
            <a:r>
              <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Thank You!</a:t>
            </a:r>
          </a:p>
        </p:txBody>
      </p:sp>
    </p:spTree>
    <p:extLst>
      <p:ext uri="{BB962C8B-B14F-4D97-AF65-F5344CB8AC3E}">
        <p14:creationId xmlns:p14="http://schemas.microsoft.com/office/powerpoint/2010/main" val="3921279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F03431380.potx" id="{B573BD99-E105-4D2A-964B-B901A176567A}" vid="{B1D363B9-18DE-4874-9E2B-FD69B5C6548D}"/>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CDDBB83-77C1-4099-A0AA-289882E745E2}">
  <ds:schemaRefs>
    <ds:schemaRef ds:uri="http://schemas.openxmlformats.org/package/2006/metadata/core-properties"/>
    <ds:schemaRef ds:uri="http://purl.org/dc/dcmitype/"/>
    <ds:schemaRef ds:uri="http://schemas.microsoft.com/office/2006/documentManagement/types"/>
    <ds:schemaRef ds:uri="http://schemas.microsoft.com/office/2006/metadata/properties"/>
    <ds:schemaRef ds:uri="http://purl.org/dc/elements/1.1/"/>
    <ds:schemaRef ds:uri="http://purl.org/dc/terms/"/>
    <ds:schemaRef ds:uri="4873beb7-5857-4685-be1f-d57550cc96cc"/>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561E720F-F05D-4536-9C34-0CFCED65D3B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Academic presentation, pinstripe and ribbon design (widescreen)</Template>
  <TotalTime>892</TotalTime>
  <Words>1388</Words>
  <Application>Microsoft Office PowerPoint</Application>
  <PresentationFormat>Widescreen</PresentationFormat>
  <Paragraphs>185</Paragraphs>
  <Slides>36</Slides>
  <Notes>2</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Bauhaus 93</vt:lpstr>
      <vt:lpstr>Euphemia</vt:lpstr>
      <vt:lpstr>Plantagenet Cherokee</vt:lpstr>
      <vt:lpstr>Wingdings</vt:lpstr>
      <vt:lpstr>Academic Literature 16x9</vt:lpstr>
      <vt:lpstr>Positive Peer Relationships</vt:lpstr>
      <vt:lpstr>Topic to be Covered in this Presentation</vt:lpstr>
      <vt:lpstr>PowerPoint Presentation</vt:lpstr>
      <vt:lpstr>PowerPoint Presentation</vt:lpstr>
      <vt:lpstr>Why are Positive Peer Relationships So Important?</vt:lpstr>
      <vt:lpstr>Why are Positive Peer Relationships So Important? (cont.)</vt:lpstr>
      <vt:lpstr>Why is it Difficult to Facilitate Positive Peer Relationships in School?</vt:lpstr>
      <vt:lpstr>PowerPoint Presentation</vt:lpstr>
      <vt:lpstr>Stages in Group Development</vt:lpstr>
      <vt:lpstr>Stages in Group Development (cont.)</vt:lpstr>
      <vt:lpstr>PowerPoint Presentation</vt:lpstr>
      <vt:lpstr>Orientation (Forming)</vt:lpstr>
      <vt:lpstr>PowerPoint Presentation</vt:lpstr>
      <vt:lpstr>Dissatisfaction or Control (Forming)</vt:lpstr>
      <vt:lpstr>PowerPoint Presentation</vt:lpstr>
      <vt:lpstr>Resolution (Storming)</vt:lpstr>
      <vt:lpstr>PowerPoint Presentation</vt:lpstr>
      <vt:lpstr>Production (Performing)</vt:lpstr>
      <vt:lpstr>PowerPoint Presentation</vt:lpstr>
      <vt:lpstr>Termination (Adjourning)</vt:lpstr>
      <vt:lpstr>PowerPoint Presentation</vt:lpstr>
      <vt:lpstr>Teachers who Facilitate Positive Peer Relationships:</vt:lpstr>
      <vt:lpstr>Facilitating Peer-to-Peer Positive Feedback . . .</vt:lpstr>
      <vt:lpstr>PowerPoint Presentation</vt:lpstr>
      <vt:lpstr>Base Groups</vt:lpstr>
      <vt:lpstr>PowerPoint Presentation</vt:lpstr>
      <vt:lpstr>PowerPoint Presentation</vt:lpstr>
      <vt:lpstr>Peer Harassment/Bullying:</vt:lpstr>
      <vt:lpstr>Bullies Can Be:</vt:lpstr>
      <vt:lpstr>Students Who Are Victims of Bullying Are Disproportionately Those Who . . .</vt:lpstr>
      <vt:lpstr>Responding to Bullying:</vt:lpstr>
      <vt:lpstr>Further Suggestions for Responding to Instances of Bullying</vt:lpstr>
      <vt:lpstr>Features of Anti-Bullying Environments</vt:lpstr>
      <vt:lpstr>In this second presentation in Module 3, you explored:</vt:lpstr>
      <vt:lpstr>Before moving forward . .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With Picture Layout</dc:title>
  <dc:creator>Susan Hildenbrand</dc:creator>
  <cp:lastModifiedBy>Vanitra C. Brown</cp:lastModifiedBy>
  <cp:revision>135</cp:revision>
  <cp:lastPrinted>2019-02-25T20:03:30Z</cp:lastPrinted>
  <dcterms:created xsi:type="dcterms:W3CDTF">2018-10-24T15:54:23Z</dcterms:created>
  <dcterms:modified xsi:type="dcterms:W3CDTF">2020-09-09T00:38:31Z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